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9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3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63" r:id="rId4"/>
    <p:sldId id="259" r:id="rId5"/>
    <p:sldId id="298" r:id="rId6"/>
    <p:sldId id="284" r:id="rId7"/>
    <p:sldId id="287" r:id="rId8"/>
    <p:sldId id="384" r:id="rId9"/>
    <p:sldId id="297" r:id="rId10"/>
    <p:sldId id="396" r:id="rId11"/>
    <p:sldId id="397" r:id="rId12"/>
    <p:sldId id="417" r:id="rId13"/>
    <p:sldId id="418" r:id="rId14"/>
    <p:sldId id="391" r:id="rId15"/>
    <p:sldId id="405" r:id="rId16"/>
    <p:sldId id="403" r:id="rId17"/>
    <p:sldId id="420" r:id="rId18"/>
    <p:sldId id="382" r:id="rId19"/>
    <p:sldId id="461" r:id="rId20"/>
    <p:sldId id="483" r:id="rId21"/>
    <p:sldId id="450" r:id="rId22"/>
    <p:sldId id="484" r:id="rId23"/>
    <p:sldId id="493" r:id="rId24"/>
    <p:sldId id="494" r:id="rId25"/>
    <p:sldId id="454" r:id="rId26"/>
    <p:sldId id="485" r:id="rId27"/>
    <p:sldId id="438" r:id="rId28"/>
    <p:sldId id="429" r:id="rId29"/>
    <p:sldId id="430" r:id="rId30"/>
    <p:sldId id="431" r:id="rId31"/>
    <p:sldId id="264" r:id="rId32"/>
    <p:sldId id="473" r:id="rId33"/>
    <p:sldId id="277" r:id="rId34"/>
    <p:sldId id="481" r:id="rId35"/>
    <p:sldId id="455" r:id="rId36"/>
  </p:sldIdLst>
  <p:sldSz cx="12192000" cy="6858000"/>
  <p:notesSz cx="7026275" cy="93122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CC"/>
    <a:srgbClr val="FEEFCF"/>
    <a:srgbClr val="FAC041"/>
    <a:srgbClr val="27421F"/>
    <a:srgbClr val="96A7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2F559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C9F7-40B7-8110-0477D96B1BBA}"/>
              </c:ext>
            </c:extLst>
          </c:dPt>
          <c:dPt>
            <c:idx val="1"/>
            <c:bubble3D val="0"/>
            <c:spPr>
              <a:solidFill>
                <a:srgbClr val="64CCC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9F7-40B7-8110-0477D96B1BB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7F5-40CE-BB2B-EBED283AF06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7F5-40CE-BB2B-EBED283AF069}"/>
              </c:ext>
            </c:extLst>
          </c:dPt>
          <c:dLbls>
            <c:dLbl>
              <c:idx val="0"/>
              <c:layout>
                <c:manualLayout>
                  <c:x val="-0.13184325787401574"/>
                  <c:y val="0.1580213362437662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8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800" dirty="0">
                        <a:solidFill>
                          <a:schemeClr val="bg1"/>
                        </a:solidFill>
                      </a:rPr>
                      <a:t>$4.3 M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C9F7-40B7-8110-0477D96B1BBA}"/>
                </c:ext>
              </c:extLst>
            </c:dLbl>
            <c:dLbl>
              <c:idx val="1"/>
              <c:layout>
                <c:manualLayout>
                  <c:x val="0.18965489665354332"/>
                  <c:y val="-0.1136604260789600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8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$17.4 M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C9F7-40B7-8110-0477D96B1BB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2"/>
                <c:pt idx="0">
                  <c:v>Planned Projects</c:v>
                </c:pt>
                <c:pt idx="1">
                  <c:v>Unplanned Projects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 formatCode="#,##0.0">
                  <c:v>4.3</c:v>
                </c:pt>
                <c:pt idx="1">
                  <c:v>17.2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F7-40B7-8110-0477D96B1B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6595706200787403"/>
          <c:y val="0.90516265347178559"/>
          <c:w val="0.3821482529527559"/>
          <c:h val="5.264984912340987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svg"/><Relationship Id="rId1" Type="http://schemas.openxmlformats.org/officeDocument/2006/relationships/image" Target="../media/image45.png"/><Relationship Id="rId4" Type="http://schemas.openxmlformats.org/officeDocument/2006/relationships/image" Target="../media/image48.sv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svg"/><Relationship Id="rId1" Type="http://schemas.openxmlformats.org/officeDocument/2006/relationships/image" Target="../media/image45.png"/><Relationship Id="rId4" Type="http://schemas.openxmlformats.org/officeDocument/2006/relationships/image" Target="../media/image4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06E3A1B-604F-43E8-B68E-38F0A6039192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789A084-1F1B-472C-855E-75D2659A61E0}">
      <dgm:prSet/>
      <dgm:spPr/>
      <dgm:t>
        <a:bodyPr/>
        <a:lstStyle/>
        <a:p>
          <a:r>
            <a:rPr lang="en-US" dirty="0"/>
            <a:t>Inventory of Existing Conditions</a:t>
          </a:r>
        </a:p>
      </dgm:t>
    </dgm:pt>
    <dgm:pt modelId="{B38356DC-5156-4D45-9DAE-87CB24C504A4}" type="parTrans" cxnId="{1244908C-13CF-4AA7-BAA1-FF2312053506}">
      <dgm:prSet/>
      <dgm:spPr/>
      <dgm:t>
        <a:bodyPr/>
        <a:lstStyle/>
        <a:p>
          <a:endParaRPr lang="en-US"/>
        </a:p>
      </dgm:t>
    </dgm:pt>
    <dgm:pt modelId="{FB3EE595-595A-4EE1-BB77-C9E94C8A4593}" type="sibTrans" cxnId="{1244908C-13CF-4AA7-BAA1-FF2312053506}">
      <dgm:prSet/>
      <dgm:spPr/>
      <dgm:t>
        <a:bodyPr/>
        <a:lstStyle/>
        <a:p>
          <a:endParaRPr lang="en-US" dirty="0"/>
        </a:p>
      </dgm:t>
    </dgm:pt>
    <dgm:pt modelId="{76D586FE-A76D-4E17-9B72-E763E8E437D6}">
      <dgm:prSet/>
      <dgm:spPr/>
      <dgm:t>
        <a:bodyPr/>
        <a:lstStyle/>
        <a:p>
          <a:r>
            <a:rPr lang="en-US" dirty="0"/>
            <a:t>Extensive Community Engagement</a:t>
          </a:r>
        </a:p>
      </dgm:t>
    </dgm:pt>
    <dgm:pt modelId="{D63129D7-8DF7-437D-83BE-6CA36815571F}" type="parTrans" cxnId="{E272DE76-B645-4798-87C5-54C8D2219217}">
      <dgm:prSet/>
      <dgm:spPr/>
      <dgm:t>
        <a:bodyPr/>
        <a:lstStyle/>
        <a:p>
          <a:endParaRPr lang="en-US"/>
        </a:p>
      </dgm:t>
    </dgm:pt>
    <dgm:pt modelId="{D2FB7A4A-2EC8-4CA7-B4DF-6CA7DAED3948}" type="sibTrans" cxnId="{E272DE76-B645-4798-87C5-54C8D2219217}">
      <dgm:prSet/>
      <dgm:spPr/>
      <dgm:t>
        <a:bodyPr/>
        <a:lstStyle/>
        <a:p>
          <a:endParaRPr lang="en-US" dirty="0"/>
        </a:p>
      </dgm:t>
    </dgm:pt>
    <dgm:pt modelId="{A7419F2E-1A62-431A-9DA2-BD03F5730D24}">
      <dgm:prSet/>
      <dgm:spPr/>
      <dgm:t>
        <a:bodyPr/>
        <a:lstStyle/>
        <a:p>
          <a:r>
            <a:rPr lang="en-US" dirty="0"/>
            <a:t>Needs Analysis</a:t>
          </a:r>
        </a:p>
      </dgm:t>
    </dgm:pt>
    <dgm:pt modelId="{3FCD3CBF-3968-4A8D-8D2F-929D28C14E7D}" type="parTrans" cxnId="{5B4AC2D9-4E0F-40D1-9FEA-70C12938039F}">
      <dgm:prSet/>
      <dgm:spPr/>
      <dgm:t>
        <a:bodyPr/>
        <a:lstStyle/>
        <a:p>
          <a:endParaRPr lang="en-US"/>
        </a:p>
      </dgm:t>
    </dgm:pt>
    <dgm:pt modelId="{5109514F-97A9-467C-9A4A-B09E9C12981D}" type="sibTrans" cxnId="{5B4AC2D9-4E0F-40D1-9FEA-70C12938039F}">
      <dgm:prSet/>
      <dgm:spPr/>
      <dgm:t>
        <a:bodyPr/>
        <a:lstStyle/>
        <a:p>
          <a:endParaRPr lang="en-US" dirty="0"/>
        </a:p>
      </dgm:t>
    </dgm:pt>
    <dgm:pt modelId="{88551696-1D5C-4900-A52E-EBD6D70222B2}">
      <dgm:prSet/>
      <dgm:spPr/>
      <dgm:t>
        <a:bodyPr/>
        <a:lstStyle/>
        <a:p>
          <a:r>
            <a:rPr lang="en-US" dirty="0"/>
            <a:t>Recommendations</a:t>
          </a:r>
        </a:p>
      </dgm:t>
    </dgm:pt>
    <dgm:pt modelId="{931395B2-AB50-416D-940D-46CDA4878AA8}" type="parTrans" cxnId="{76293DB0-3325-4205-8A64-B05D70C4B4A3}">
      <dgm:prSet/>
      <dgm:spPr/>
      <dgm:t>
        <a:bodyPr/>
        <a:lstStyle/>
        <a:p>
          <a:endParaRPr lang="en-US"/>
        </a:p>
      </dgm:t>
    </dgm:pt>
    <dgm:pt modelId="{3228CDC2-2A72-4FC5-8A4B-DBBA4F1E3079}" type="sibTrans" cxnId="{76293DB0-3325-4205-8A64-B05D70C4B4A3}">
      <dgm:prSet/>
      <dgm:spPr/>
      <dgm:t>
        <a:bodyPr/>
        <a:lstStyle/>
        <a:p>
          <a:endParaRPr lang="en-US" dirty="0"/>
        </a:p>
      </dgm:t>
    </dgm:pt>
    <dgm:pt modelId="{40A254DC-729A-4D88-9F9F-15BB2EEE58E3}">
      <dgm:prSet/>
      <dgm:spPr/>
      <dgm:t>
        <a:bodyPr/>
        <a:lstStyle/>
        <a:p>
          <a:r>
            <a:rPr lang="en-US" dirty="0"/>
            <a:t>Funding and Implementation</a:t>
          </a:r>
        </a:p>
      </dgm:t>
    </dgm:pt>
    <dgm:pt modelId="{97BBC3BF-583F-448D-8936-F3AEEF3FFC5E}" type="parTrans" cxnId="{529A7452-6A40-40BD-B209-F5C2F27AD29B}">
      <dgm:prSet/>
      <dgm:spPr/>
      <dgm:t>
        <a:bodyPr/>
        <a:lstStyle/>
        <a:p>
          <a:endParaRPr lang="en-US"/>
        </a:p>
      </dgm:t>
    </dgm:pt>
    <dgm:pt modelId="{EE152324-D32A-4379-AE38-FC0E36BB49BD}" type="sibTrans" cxnId="{529A7452-6A40-40BD-B209-F5C2F27AD29B}">
      <dgm:prSet/>
      <dgm:spPr/>
      <dgm:t>
        <a:bodyPr/>
        <a:lstStyle/>
        <a:p>
          <a:endParaRPr lang="en-US"/>
        </a:p>
      </dgm:t>
    </dgm:pt>
    <dgm:pt modelId="{C63B71EF-FBF8-4274-A812-A0EDA4E2738E}" type="pres">
      <dgm:prSet presAssocID="{E06E3A1B-604F-43E8-B68E-38F0A6039192}" presName="linear" presStyleCnt="0">
        <dgm:presLayoutVars>
          <dgm:dir/>
          <dgm:animLvl val="lvl"/>
          <dgm:resizeHandles val="exact"/>
        </dgm:presLayoutVars>
      </dgm:prSet>
      <dgm:spPr/>
    </dgm:pt>
    <dgm:pt modelId="{E396D96F-0F10-4A5F-9A42-EDA31A34860D}" type="pres">
      <dgm:prSet presAssocID="{4789A084-1F1B-472C-855E-75D2659A61E0}" presName="parentLin" presStyleCnt="0"/>
      <dgm:spPr/>
    </dgm:pt>
    <dgm:pt modelId="{AAADBFF0-D969-4D96-B36A-ABC72F21CDC9}" type="pres">
      <dgm:prSet presAssocID="{4789A084-1F1B-472C-855E-75D2659A61E0}" presName="parentLeftMargin" presStyleLbl="node1" presStyleIdx="0" presStyleCnt="5"/>
      <dgm:spPr/>
    </dgm:pt>
    <dgm:pt modelId="{AB5066AA-89BD-4B1B-936D-73CCFCA47FF4}" type="pres">
      <dgm:prSet presAssocID="{4789A084-1F1B-472C-855E-75D2659A61E0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1545EA06-B00E-480D-9AF1-A4D8B597EE39}" type="pres">
      <dgm:prSet presAssocID="{4789A084-1F1B-472C-855E-75D2659A61E0}" presName="negativeSpace" presStyleCnt="0"/>
      <dgm:spPr/>
    </dgm:pt>
    <dgm:pt modelId="{518A4BF3-E8EC-4077-9A80-21CBB7697BC4}" type="pres">
      <dgm:prSet presAssocID="{4789A084-1F1B-472C-855E-75D2659A61E0}" presName="childText" presStyleLbl="conFgAcc1" presStyleIdx="0" presStyleCnt="5">
        <dgm:presLayoutVars>
          <dgm:bulletEnabled val="1"/>
        </dgm:presLayoutVars>
      </dgm:prSet>
      <dgm:spPr/>
    </dgm:pt>
    <dgm:pt modelId="{AFCCC0B4-8EC1-4BBE-8764-489719EF3CEE}" type="pres">
      <dgm:prSet presAssocID="{FB3EE595-595A-4EE1-BB77-C9E94C8A4593}" presName="spaceBetweenRectangles" presStyleCnt="0"/>
      <dgm:spPr/>
    </dgm:pt>
    <dgm:pt modelId="{3BFC62A8-F7BA-4366-8118-4D9C46BFB7C4}" type="pres">
      <dgm:prSet presAssocID="{76D586FE-A76D-4E17-9B72-E763E8E437D6}" presName="parentLin" presStyleCnt="0"/>
      <dgm:spPr/>
    </dgm:pt>
    <dgm:pt modelId="{C9CA4A1B-8484-4EFA-9DF0-F9B9A100F866}" type="pres">
      <dgm:prSet presAssocID="{76D586FE-A76D-4E17-9B72-E763E8E437D6}" presName="parentLeftMargin" presStyleLbl="node1" presStyleIdx="0" presStyleCnt="5"/>
      <dgm:spPr/>
    </dgm:pt>
    <dgm:pt modelId="{77AFF69E-DD6F-4A4B-AFD9-FD5CB3E30FF9}" type="pres">
      <dgm:prSet presAssocID="{76D586FE-A76D-4E17-9B72-E763E8E437D6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7D2A5391-3A84-4080-A5C7-5107BD067054}" type="pres">
      <dgm:prSet presAssocID="{76D586FE-A76D-4E17-9B72-E763E8E437D6}" presName="negativeSpace" presStyleCnt="0"/>
      <dgm:spPr/>
    </dgm:pt>
    <dgm:pt modelId="{9F2E2458-98A2-4AAA-9ED2-23472F34B735}" type="pres">
      <dgm:prSet presAssocID="{76D586FE-A76D-4E17-9B72-E763E8E437D6}" presName="childText" presStyleLbl="conFgAcc1" presStyleIdx="1" presStyleCnt="5">
        <dgm:presLayoutVars>
          <dgm:bulletEnabled val="1"/>
        </dgm:presLayoutVars>
      </dgm:prSet>
      <dgm:spPr/>
    </dgm:pt>
    <dgm:pt modelId="{D8F38AFA-2EF0-40FD-A068-729E7681EEB9}" type="pres">
      <dgm:prSet presAssocID="{D2FB7A4A-2EC8-4CA7-B4DF-6CA7DAED3948}" presName="spaceBetweenRectangles" presStyleCnt="0"/>
      <dgm:spPr/>
    </dgm:pt>
    <dgm:pt modelId="{B8841962-EA81-4D85-9E87-D852484B1ED5}" type="pres">
      <dgm:prSet presAssocID="{A7419F2E-1A62-431A-9DA2-BD03F5730D24}" presName="parentLin" presStyleCnt="0"/>
      <dgm:spPr/>
    </dgm:pt>
    <dgm:pt modelId="{5A79B768-FB99-4CDC-A2E2-0FAC72A78A2A}" type="pres">
      <dgm:prSet presAssocID="{A7419F2E-1A62-431A-9DA2-BD03F5730D24}" presName="parentLeftMargin" presStyleLbl="node1" presStyleIdx="1" presStyleCnt="5"/>
      <dgm:spPr/>
    </dgm:pt>
    <dgm:pt modelId="{4A1B5049-52AE-4A96-A5C5-C90987CB515D}" type="pres">
      <dgm:prSet presAssocID="{A7419F2E-1A62-431A-9DA2-BD03F5730D24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4E7DE508-98D1-4F0C-9189-A654AB899F95}" type="pres">
      <dgm:prSet presAssocID="{A7419F2E-1A62-431A-9DA2-BD03F5730D24}" presName="negativeSpace" presStyleCnt="0"/>
      <dgm:spPr/>
    </dgm:pt>
    <dgm:pt modelId="{1DFCC875-80EA-4D60-994E-F3962AEC6B13}" type="pres">
      <dgm:prSet presAssocID="{A7419F2E-1A62-431A-9DA2-BD03F5730D24}" presName="childText" presStyleLbl="conFgAcc1" presStyleIdx="2" presStyleCnt="5">
        <dgm:presLayoutVars>
          <dgm:bulletEnabled val="1"/>
        </dgm:presLayoutVars>
      </dgm:prSet>
      <dgm:spPr/>
    </dgm:pt>
    <dgm:pt modelId="{6EAE0026-05CF-41C9-BC2D-9DD0E0835DCF}" type="pres">
      <dgm:prSet presAssocID="{5109514F-97A9-467C-9A4A-B09E9C12981D}" presName="spaceBetweenRectangles" presStyleCnt="0"/>
      <dgm:spPr/>
    </dgm:pt>
    <dgm:pt modelId="{41900B03-70A0-4957-896A-2227AE14EB4F}" type="pres">
      <dgm:prSet presAssocID="{88551696-1D5C-4900-A52E-EBD6D70222B2}" presName="parentLin" presStyleCnt="0"/>
      <dgm:spPr/>
    </dgm:pt>
    <dgm:pt modelId="{A4BF3829-8DB3-4DD3-B205-0AC1ED23E455}" type="pres">
      <dgm:prSet presAssocID="{88551696-1D5C-4900-A52E-EBD6D70222B2}" presName="parentLeftMargin" presStyleLbl="node1" presStyleIdx="2" presStyleCnt="5"/>
      <dgm:spPr/>
    </dgm:pt>
    <dgm:pt modelId="{FA737153-1901-46F4-8993-18C4D7A0B5CE}" type="pres">
      <dgm:prSet presAssocID="{88551696-1D5C-4900-A52E-EBD6D70222B2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FF312B6E-EFA5-464F-A452-65120CA16D79}" type="pres">
      <dgm:prSet presAssocID="{88551696-1D5C-4900-A52E-EBD6D70222B2}" presName="negativeSpace" presStyleCnt="0"/>
      <dgm:spPr/>
    </dgm:pt>
    <dgm:pt modelId="{9510B693-55CF-4697-B186-620188DF73BF}" type="pres">
      <dgm:prSet presAssocID="{88551696-1D5C-4900-A52E-EBD6D70222B2}" presName="childText" presStyleLbl="conFgAcc1" presStyleIdx="3" presStyleCnt="5">
        <dgm:presLayoutVars>
          <dgm:bulletEnabled val="1"/>
        </dgm:presLayoutVars>
      </dgm:prSet>
      <dgm:spPr/>
    </dgm:pt>
    <dgm:pt modelId="{DE9B6C3B-DA7D-4BCC-B3F1-8CE947498D55}" type="pres">
      <dgm:prSet presAssocID="{3228CDC2-2A72-4FC5-8A4B-DBBA4F1E3079}" presName="spaceBetweenRectangles" presStyleCnt="0"/>
      <dgm:spPr/>
    </dgm:pt>
    <dgm:pt modelId="{DAB296AE-0180-4946-9442-C4353F807D5C}" type="pres">
      <dgm:prSet presAssocID="{40A254DC-729A-4D88-9F9F-15BB2EEE58E3}" presName="parentLin" presStyleCnt="0"/>
      <dgm:spPr/>
    </dgm:pt>
    <dgm:pt modelId="{FD0B7409-25DF-46CE-97AB-C9FA64ACCC5D}" type="pres">
      <dgm:prSet presAssocID="{40A254DC-729A-4D88-9F9F-15BB2EEE58E3}" presName="parentLeftMargin" presStyleLbl="node1" presStyleIdx="3" presStyleCnt="5"/>
      <dgm:spPr/>
    </dgm:pt>
    <dgm:pt modelId="{E46B47E5-4787-426C-B951-67798E446A00}" type="pres">
      <dgm:prSet presAssocID="{40A254DC-729A-4D88-9F9F-15BB2EEE58E3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3B8DF581-A9DA-4F9B-AD8D-6C30A9F201AB}" type="pres">
      <dgm:prSet presAssocID="{40A254DC-729A-4D88-9F9F-15BB2EEE58E3}" presName="negativeSpace" presStyleCnt="0"/>
      <dgm:spPr/>
    </dgm:pt>
    <dgm:pt modelId="{4AC98237-76DA-4135-A150-3FD2945EAD25}" type="pres">
      <dgm:prSet presAssocID="{40A254DC-729A-4D88-9F9F-15BB2EEE58E3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9BDF0502-4D15-4A99-B18D-8F986FE299FE}" type="presOf" srcId="{88551696-1D5C-4900-A52E-EBD6D70222B2}" destId="{FA737153-1901-46F4-8993-18C4D7A0B5CE}" srcOrd="1" destOrd="0" presId="urn:microsoft.com/office/officeart/2005/8/layout/list1"/>
    <dgm:cxn modelId="{773EA61A-D834-42CB-B893-3C4BA488C2B4}" type="presOf" srcId="{76D586FE-A76D-4E17-9B72-E763E8E437D6}" destId="{C9CA4A1B-8484-4EFA-9DF0-F9B9A100F866}" srcOrd="0" destOrd="0" presId="urn:microsoft.com/office/officeart/2005/8/layout/list1"/>
    <dgm:cxn modelId="{B31F9134-7D99-4A43-A254-B4EA59A7DC59}" type="presOf" srcId="{4789A084-1F1B-472C-855E-75D2659A61E0}" destId="{AB5066AA-89BD-4B1B-936D-73CCFCA47FF4}" srcOrd="1" destOrd="0" presId="urn:microsoft.com/office/officeart/2005/8/layout/list1"/>
    <dgm:cxn modelId="{7D52033B-60B3-4831-961F-AFDD1A0E924E}" type="presOf" srcId="{E06E3A1B-604F-43E8-B68E-38F0A6039192}" destId="{C63B71EF-FBF8-4274-A812-A0EDA4E2738E}" srcOrd="0" destOrd="0" presId="urn:microsoft.com/office/officeart/2005/8/layout/list1"/>
    <dgm:cxn modelId="{D08BE170-46E2-4ED6-8A82-C07F66C519E8}" type="presOf" srcId="{4789A084-1F1B-472C-855E-75D2659A61E0}" destId="{AAADBFF0-D969-4D96-B36A-ABC72F21CDC9}" srcOrd="0" destOrd="0" presId="urn:microsoft.com/office/officeart/2005/8/layout/list1"/>
    <dgm:cxn modelId="{639FB851-B764-4000-8B27-7512738E740A}" type="presOf" srcId="{40A254DC-729A-4D88-9F9F-15BB2EEE58E3}" destId="{E46B47E5-4787-426C-B951-67798E446A00}" srcOrd="1" destOrd="0" presId="urn:microsoft.com/office/officeart/2005/8/layout/list1"/>
    <dgm:cxn modelId="{529A7452-6A40-40BD-B209-F5C2F27AD29B}" srcId="{E06E3A1B-604F-43E8-B68E-38F0A6039192}" destId="{40A254DC-729A-4D88-9F9F-15BB2EEE58E3}" srcOrd="4" destOrd="0" parTransId="{97BBC3BF-583F-448D-8936-F3AEEF3FFC5E}" sibTransId="{EE152324-D32A-4379-AE38-FC0E36BB49BD}"/>
    <dgm:cxn modelId="{E272DE76-B645-4798-87C5-54C8D2219217}" srcId="{E06E3A1B-604F-43E8-B68E-38F0A6039192}" destId="{76D586FE-A76D-4E17-9B72-E763E8E437D6}" srcOrd="1" destOrd="0" parTransId="{D63129D7-8DF7-437D-83BE-6CA36815571F}" sibTransId="{D2FB7A4A-2EC8-4CA7-B4DF-6CA7DAED3948}"/>
    <dgm:cxn modelId="{B0974B77-7D57-4E4E-B435-247F7ADBCD43}" type="presOf" srcId="{88551696-1D5C-4900-A52E-EBD6D70222B2}" destId="{A4BF3829-8DB3-4DD3-B205-0AC1ED23E455}" srcOrd="0" destOrd="0" presId="urn:microsoft.com/office/officeart/2005/8/layout/list1"/>
    <dgm:cxn modelId="{1244908C-13CF-4AA7-BAA1-FF2312053506}" srcId="{E06E3A1B-604F-43E8-B68E-38F0A6039192}" destId="{4789A084-1F1B-472C-855E-75D2659A61E0}" srcOrd="0" destOrd="0" parTransId="{B38356DC-5156-4D45-9DAE-87CB24C504A4}" sibTransId="{FB3EE595-595A-4EE1-BB77-C9E94C8A4593}"/>
    <dgm:cxn modelId="{5760AE8E-DA46-4C00-B1A2-7AEA6025B8DF}" type="presOf" srcId="{A7419F2E-1A62-431A-9DA2-BD03F5730D24}" destId="{5A79B768-FB99-4CDC-A2E2-0FAC72A78A2A}" srcOrd="0" destOrd="0" presId="urn:microsoft.com/office/officeart/2005/8/layout/list1"/>
    <dgm:cxn modelId="{76293DB0-3325-4205-8A64-B05D70C4B4A3}" srcId="{E06E3A1B-604F-43E8-B68E-38F0A6039192}" destId="{88551696-1D5C-4900-A52E-EBD6D70222B2}" srcOrd="3" destOrd="0" parTransId="{931395B2-AB50-416D-940D-46CDA4878AA8}" sibTransId="{3228CDC2-2A72-4FC5-8A4B-DBBA4F1E3079}"/>
    <dgm:cxn modelId="{1803D3C4-CC6F-4D12-B1AD-AF22D26B54A9}" type="presOf" srcId="{A7419F2E-1A62-431A-9DA2-BD03F5730D24}" destId="{4A1B5049-52AE-4A96-A5C5-C90987CB515D}" srcOrd="1" destOrd="0" presId="urn:microsoft.com/office/officeart/2005/8/layout/list1"/>
    <dgm:cxn modelId="{5B4AC2D9-4E0F-40D1-9FEA-70C12938039F}" srcId="{E06E3A1B-604F-43E8-B68E-38F0A6039192}" destId="{A7419F2E-1A62-431A-9DA2-BD03F5730D24}" srcOrd="2" destOrd="0" parTransId="{3FCD3CBF-3968-4A8D-8D2F-929D28C14E7D}" sibTransId="{5109514F-97A9-467C-9A4A-B09E9C12981D}"/>
    <dgm:cxn modelId="{453D59E5-8F9D-4926-974F-A689BEA3314B}" type="presOf" srcId="{76D586FE-A76D-4E17-9B72-E763E8E437D6}" destId="{77AFF69E-DD6F-4A4B-AFD9-FD5CB3E30FF9}" srcOrd="1" destOrd="0" presId="urn:microsoft.com/office/officeart/2005/8/layout/list1"/>
    <dgm:cxn modelId="{7FF3EBFD-3960-4D94-AEED-02BA05930693}" type="presOf" srcId="{40A254DC-729A-4D88-9F9F-15BB2EEE58E3}" destId="{FD0B7409-25DF-46CE-97AB-C9FA64ACCC5D}" srcOrd="0" destOrd="0" presId="urn:microsoft.com/office/officeart/2005/8/layout/list1"/>
    <dgm:cxn modelId="{E9A17C64-13A6-4E58-8E0C-8EBB3D0969C2}" type="presParOf" srcId="{C63B71EF-FBF8-4274-A812-A0EDA4E2738E}" destId="{E396D96F-0F10-4A5F-9A42-EDA31A34860D}" srcOrd="0" destOrd="0" presId="urn:microsoft.com/office/officeart/2005/8/layout/list1"/>
    <dgm:cxn modelId="{32E29398-F919-4E3A-A180-AB122946F420}" type="presParOf" srcId="{E396D96F-0F10-4A5F-9A42-EDA31A34860D}" destId="{AAADBFF0-D969-4D96-B36A-ABC72F21CDC9}" srcOrd="0" destOrd="0" presId="urn:microsoft.com/office/officeart/2005/8/layout/list1"/>
    <dgm:cxn modelId="{C57241DF-022C-44EB-9F3B-3ADF2E475F10}" type="presParOf" srcId="{E396D96F-0F10-4A5F-9A42-EDA31A34860D}" destId="{AB5066AA-89BD-4B1B-936D-73CCFCA47FF4}" srcOrd="1" destOrd="0" presId="urn:microsoft.com/office/officeart/2005/8/layout/list1"/>
    <dgm:cxn modelId="{DBDA6F2A-3220-4F3E-8278-31C2C2E58299}" type="presParOf" srcId="{C63B71EF-FBF8-4274-A812-A0EDA4E2738E}" destId="{1545EA06-B00E-480D-9AF1-A4D8B597EE39}" srcOrd="1" destOrd="0" presId="urn:microsoft.com/office/officeart/2005/8/layout/list1"/>
    <dgm:cxn modelId="{B4A6056E-DE2A-4D2C-A21E-A068628699E6}" type="presParOf" srcId="{C63B71EF-FBF8-4274-A812-A0EDA4E2738E}" destId="{518A4BF3-E8EC-4077-9A80-21CBB7697BC4}" srcOrd="2" destOrd="0" presId="urn:microsoft.com/office/officeart/2005/8/layout/list1"/>
    <dgm:cxn modelId="{1D720B86-F340-47B5-9261-2213B5AA17DA}" type="presParOf" srcId="{C63B71EF-FBF8-4274-A812-A0EDA4E2738E}" destId="{AFCCC0B4-8EC1-4BBE-8764-489719EF3CEE}" srcOrd="3" destOrd="0" presId="urn:microsoft.com/office/officeart/2005/8/layout/list1"/>
    <dgm:cxn modelId="{92001269-27FE-489F-B2E5-6C6096D450C6}" type="presParOf" srcId="{C63B71EF-FBF8-4274-A812-A0EDA4E2738E}" destId="{3BFC62A8-F7BA-4366-8118-4D9C46BFB7C4}" srcOrd="4" destOrd="0" presId="urn:microsoft.com/office/officeart/2005/8/layout/list1"/>
    <dgm:cxn modelId="{26380CC8-9914-4F4C-82DA-B9874D2F0272}" type="presParOf" srcId="{3BFC62A8-F7BA-4366-8118-4D9C46BFB7C4}" destId="{C9CA4A1B-8484-4EFA-9DF0-F9B9A100F866}" srcOrd="0" destOrd="0" presId="urn:microsoft.com/office/officeart/2005/8/layout/list1"/>
    <dgm:cxn modelId="{D56780F7-24A4-46DA-BA62-4E49383B377C}" type="presParOf" srcId="{3BFC62A8-F7BA-4366-8118-4D9C46BFB7C4}" destId="{77AFF69E-DD6F-4A4B-AFD9-FD5CB3E30FF9}" srcOrd="1" destOrd="0" presId="urn:microsoft.com/office/officeart/2005/8/layout/list1"/>
    <dgm:cxn modelId="{07714F21-8439-4C71-8D4C-572325B9E84B}" type="presParOf" srcId="{C63B71EF-FBF8-4274-A812-A0EDA4E2738E}" destId="{7D2A5391-3A84-4080-A5C7-5107BD067054}" srcOrd="5" destOrd="0" presId="urn:microsoft.com/office/officeart/2005/8/layout/list1"/>
    <dgm:cxn modelId="{3B9265AD-DE1B-4094-88BA-11E92BFD969B}" type="presParOf" srcId="{C63B71EF-FBF8-4274-A812-A0EDA4E2738E}" destId="{9F2E2458-98A2-4AAA-9ED2-23472F34B735}" srcOrd="6" destOrd="0" presId="urn:microsoft.com/office/officeart/2005/8/layout/list1"/>
    <dgm:cxn modelId="{3E0C866F-8053-4482-81B7-C8427DFAE0BE}" type="presParOf" srcId="{C63B71EF-FBF8-4274-A812-A0EDA4E2738E}" destId="{D8F38AFA-2EF0-40FD-A068-729E7681EEB9}" srcOrd="7" destOrd="0" presId="urn:microsoft.com/office/officeart/2005/8/layout/list1"/>
    <dgm:cxn modelId="{2378A2B8-F6A2-429B-9F4A-5CEDC9768195}" type="presParOf" srcId="{C63B71EF-FBF8-4274-A812-A0EDA4E2738E}" destId="{B8841962-EA81-4D85-9E87-D852484B1ED5}" srcOrd="8" destOrd="0" presId="urn:microsoft.com/office/officeart/2005/8/layout/list1"/>
    <dgm:cxn modelId="{C943089F-386B-4AA1-89CE-8240726A1092}" type="presParOf" srcId="{B8841962-EA81-4D85-9E87-D852484B1ED5}" destId="{5A79B768-FB99-4CDC-A2E2-0FAC72A78A2A}" srcOrd="0" destOrd="0" presId="urn:microsoft.com/office/officeart/2005/8/layout/list1"/>
    <dgm:cxn modelId="{F61A8643-526B-4B4B-B928-4F8134EC0BED}" type="presParOf" srcId="{B8841962-EA81-4D85-9E87-D852484B1ED5}" destId="{4A1B5049-52AE-4A96-A5C5-C90987CB515D}" srcOrd="1" destOrd="0" presId="urn:microsoft.com/office/officeart/2005/8/layout/list1"/>
    <dgm:cxn modelId="{85A2DEF2-F778-4B75-A3E4-916955E38652}" type="presParOf" srcId="{C63B71EF-FBF8-4274-A812-A0EDA4E2738E}" destId="{4E7DE508-98D1-4F0C-9189-A654AB899F95}" srcOrd="9" destOrd="0" presId="urn:microsoft.com/office/officeart/2005/8/layout/list1"/>
    <dgm:cxn modelId="{8B3012A2-EFE2-4BBD-B98A-6EF028F1ADBD}" type="presParOf" srcId="{C63B71EF-FBF8-4274-A812-A0EDA4E2738E}" destId="{1DFCC875-80EA-4D60-994E-F3962AEC6B13}" srcOrd="10" destOrd="0" presId="urn:microsoft.com/office/officeart/2005/8/layout/list1"/>
    <dgm:cxn modelId="{05AE5CA7-63AD-4AB8-97E7-B87C6447555E}" type="presParOf" srcId="{C63B71EF-FBF8-4274-A812-A0EDA4E2738E}" destId="{6EAE0026-05CF-41C9-BC2D-9DD0E0835DCF}" srcOrd="11" destOrd="0" presId="urn:microsoft.com/office/officeart/2005/8/layout/list1"/>
    <dgm:cxn modelId="{1714307C-56DC-492F-97B6-F9B00951E1DC}" type="presParOf" srcId="{C63B71EF-FBF8-4274-A812-A0EDA4E2738E}" destId="{41900B03-70A0-4957-896A-2227AE14EB4F}" srcOrd="12" destOrd="0" presId="urn:microsoft.com/office/officeart/2005/8/layout/list1"/>
    <dgm:cxn modelId="{82CA43C1-57DB-4A5E-B2C5-EF471E71CA1D}" type="presParOf" srcId="{41900B03-70A0-4957-896A-2227AE14EB4F}" destId="{A4BF3829-8DB3-4DD3-B205-0AC1ED23E455}" srcOrd="0" destOrd="0" presId="urn:microsoft.com/office/officeart/2005/8/layout/list1"/>
    <dgm:cxn modelId="{C3EE9060-3385-46C3-9224-ECEF0E79EC82}" type="presParOf" srcId="{41900B03-70A0-4957-896A-2227AE14EB4F}" destId="{FA737153-1901-46F4-8993-18C4D7A0B5CE}" srcOrd="1" destOrd="0" presId="urn:microsoft.com/office/officeart/2005/8/layout/list1"/>
    <dgm:cxn modelId="{55117A8C-1DC0-4506-B710-942CFB41F6FA}" type="presParOf" srcId="{C63B71EF-FBF8-4274-A812-A0EDA4E2738E}" destId="{FF312B6E-EFA5-464F-A452-65120CA16D79}" srcOrd="13" destOrd="0" presId="urn:microsoft.com/office/officeart/2005/8/layout/list1"/>
    <dgm:cxn modelId="{D7EB82FB-52B3-4668-8B9D-EA1724AF1ADB}" type="presParOf" srcId="{C63B71EF-FBF8-4274-A812-A0EDA4E2738E}" destId="{9510B693-55CF-4697-B186-620188DF73BF}" srcOrd="14" destOrd="0" presId="urn:microsoft.com/office/officeart/2005/8/layout/list1"/>
    <dgm:cxn modelId="{F661BF0D-891E-4802-8ACB-2F792D6ED75F}" type="presParOf" srcId="{C63B71EF-FBF8-4274-A812-A0EDA4E2738E}" destId="{DE9B6C3B-DA7D-4BCC-B3F1-8CE947498D55}" srcOrd="15" destOrd="0" presId="urn:microsoft.com/office/officeart/2005/8/layout/list1"/>
    <dgm:cxn modelId="{524CBA89-AA25-4E27-80F5-5B8358447E3E}" type="presParOf" srcId="{C63B71EF-FBF8-4274-A812-A0EDA4E2738E}" destId="{DAB296AE-0180-4946-9442-C4353F807D5C}" srcOrd="16" destOrd="0" presId="urn:microsoft.com/office/officeart/2005/8/layout/list1"/>
    <dgm:cxn modelId="{F69A2A9D-3E99-4A2A-B79D-ECC4047E6BAB}" type="presParOf" srcId="{DAB296AE-0180-4946-9442-C4353F807D5C}" destId="{FD0B7409-25DF-46CE-97AB-C9FA64ACCC5D}" srcOrd="0" destOrd="0" presId="urn:microsoft.com/office/officeart/2005/8/layout/list1"/>
    <dgm:cxn modelId="{2E0F944A-448B-482D-92F1-D8D312B58743}" type="presParOf" srcId="{DAB296AE-0180-4946-9442-C4353F807D5C}" destId="{E46B47E5-4787-426C-B951-67798E446A00}" srcOrd="1" destOrd="0" presId="urn:microsoft.com/office/officeart/2005/8/layout/list1"/>
    <dgm:cxn modelId="{710D03FA-E3B9-4F13-A6FD-2C8B8FE3F7DF}" type="presParOf" srcId="{C63B71EF-FBF8-4274-A812-A0EDA4E2738E}" destId="{3B8DF581-A9DA-4F9B-AD8D-6C30A9F201AB}" srcOrd="17" destOrd="0" presId="urn:microsoft.com/office/officeart/2005/8/layout/list1"/>
    <dgm:cxn modelId="{D9143757-EC8B-4CA1-B245-4C08B3E066E1}" type="presParOf" srcId="{C63B71EF-FBF8-4274-A812-A0EDA4E2738E}" destId="{4AC98237-76DA-4135-A150-3FD2945EAD25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D8BF4D1-A320-42F2-A69E-E21777FE8BB6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C423AF5-EEBF-4F9F-8EE3-215ADBA0CF65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  <a:latin typeface="Century Gothic" panose="020B0502020202020204" pitchFamily="34" charset="0"/>
            </a:rPr>
            <a:t>Pickleball Court</a:t>
          </a:r>
        </a:p>
      </dgm:t>
    </dgm:pt>
    <dgm:pt modelId="{4B519D3B-64C5-4551-B4C3-FE07421A7FF0}" type="parTrans" cxnId="{5D2BF2C4-262F-430F-BC3D-ABF7FC956969}">
      <dgm:prSet/>
      <dgm:spPr/>
      <dgm:t>
        <a:bodyPr/>
        <a:lstStyle/>
        <a:p>
          <a:endParaRPr lang="en-US"/>
        </a:p>
      </dgm:t>
    </dgm:pt>
    <dgm:pt modelId="{37879197-7254-492D-AD25-64DA6026BC1E}" type="sibTrans" cxnId="{5D2BF2C4-262F-430F-BC3D-ABF7FC956969}">
      <dgm:prSet/>
      <dgm:spPr/>
      <dgm:t>
        <a:bodyPr/>
        <a:lstStyle/>
        <a:p>
          <a:endParaRPr lang="en-US"/>
        </a:p>
      </dgm:t>
    </dgm:pt>
    <dgm:pt modelId="{82B39323-DF99-4CCB-98B9-25BE4660E945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  <a:latin typeface="Century Gothic" panose="020B0502020202020204" pitchFamily="34" charset="0"/>
            </a:rPr>
            <a:t>Baseball/Softball Field Improvements</a:t>
          </a:r>
        </a:p>
      </dgm:t>
    </dgm:pt>
    <dgm:pt modelId="{E2A83429-7C02-4AED-9D39-BE291E5730BE}" type="parTrans" cxnId="{E74D1E40-D283-48E5-89AC-E82E69726F6B}">
      <dgm:prSet/>
      <dgm:spPr/>
      <dgm:t>
        <a:bodyPr/>
        <a:lstStyle/>
        <a:p>
          <a:endParaRPr lang="en-US"/>
        </a:p>
      </dgm:t>
    </dgm:pt>
    <dgm:pt modelId="{44F227B8-1B7E-42DC-8AF0-E3A998237976}" type="sibTrans" cxnId="{E74D1E40-D283-48E5-89AC-E82E69726F6B}">
      <dgm:prSet/>
      <dgm:spPr/>
      <dgm:t>
        <a:bodyPr/>
        <a:lstStyle/>
        <a:p>
          <a:endParaRPr lang="en-US"/>
        </a:p>
      </dgm:t>
    </dgm:pt>
    <dgm:pt modelId="{E1C95DEF-1CA0-41D2-AA95-58378336E54D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  <a:latin typeface="Century Gothic" panose="020B0502020202020204" pitchFamily="34" charset="0"/>
            </a:rPr>
            <a:t>Swim Center Improvements</a:t>
          </a:r>
        </a:p>
      </dgm:t>
    </dgm:pt>
    <dgm:pt modelId="{E7FC25AC-322C-4D59-B349-471F8054C346}" type="parTrans" cxnId="{F733CDA9-3A6C-4406-A42F-9D5B72C0B8BB}">
      <dgm:prSet/>
      <dgm:spPr/>
      <dgm:t>
        <a:bodyPr/>
        <a:lstStyle/>
        <a:p>
          <a:endParaRPr lang="en-US"/>
        </a:p>
      </dgm:t>
    </dgm:pt>
    <dgm:pt modelId="{248316A4-FB79-411A-BE07-9BEE39A9FFA9}" type="sibTrans" cxnId="{F733CDA9-3A6C-4406-A42F-9D5B72C0B8BB}">
      <dgm:prSet/>
      <dgm:spPr/>
      <dgm:t>
        <a:bodyPr/>
        <a:lstStyle/>
        <a:p>
          <a:endParaRPr lang="en-US"/>
        </a:p>
      </dgm:t>
    </dgm:pt>
    <dgm:pt modelId="{049CDC02-9850-4A9E-B608-99FAA5DF9CBB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  <a:latin typeface="Century Gothic" panose="020B0502020202020204" pitchFamily="34" charset="0"/>
            </a:rPr>
            <a:t>Soccer Field Improvements</a:t>
          </a:r>
        </a:p>
      </dgm:t>
    </dgm:pt>
    <dgm:pt modelId="{90264D40-77B4-4AE1-9FCC-9E43DC79E7D8}" type="parTrans" cxnId="{3208C22B-A543-486F-9B7F-2882DD04B371}">
      <dgm:prSet/>
      <dgm:spPr/>
      <dgm:t>
        <a:bodyPr/>
        <a:lstStyle/>
        <a:p>
          <a:endParaRPr lang="en-US"/>
        </a:p>
      </dgm:t>
    </dgm:pt>
    <dgm:pt modelId="{0B9A70DC-8EAF-40E8-8819-8CCFC8105DFC}" type="sibTrans" cxnId="{3208C22B-A543-486F-9B7F-2882DD04B371}">
      <dgm:prSet/>
      <dgm:spPr/>
      <dgm:t>
        <a:bodyPr/>
        <a:lstStyle/>
        <a:p>
          <a:endParaRPr lang="en-US"/>
        </a:p>
      </dgm:t>
    </dgm:pt>
    <dgm:pt modelId="{D4556EA3-D571-41E6-9EF5-8E148E7A1C4D}" type="pres">
      <dgm:prSet presAssocID="{0D8BF4D1-A320-42F2-A69E-E21777FE8BB6}" presName="linear" presStyleCnt="0">
        <dgm:presLayoutVars>
          <dgm:animLvl val="lvl"/>
          <dgm:resizeHandles val="exact"/>
        </dgm:presLayoutVars>
      </dgm:prSet>
      <dgm:spPr/>
    </dgm:pt>
    <dgm:pt modelId="{07A1420C-73A8-48FC-9E8A-6F803897E1C3}" type="pres">
      <dgm:prSet presAssocID="{82B39323-DF99-4CCB-98B9-25BE4660E945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A86A045-791F-4319-A1F6-372169BA9DA3}" type="pres">
      <dgm:prSet presAssocID="{44F227B8-1B7E-42DC-8AF0-E3A998237976}" presName="spacer" presStyleCnt="0"/>
      <dgm:spPr/>
    </dgm:pt>
    <dgm:pt modelId="{B72F282C-8FF4-4A4D-B04B-DF69B731B286}" type="pres">
      <dgm:prSet presAssocID="{0C423AF5-EEBF-4F9F-8EE3-215ADBA0CF65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4ACF84D1-0551-4F90-8294-C3429CF45434}" type="pres">
      <dgm:prSet presAssocID="{37879197-7254-492D-AD25-64DA6026BC1E}" presName="spacer" presStyleCnt="0"/>
      <dgm:spPr/>
    </dgm:pt>
    <dgm:pt modelId="{7B631BD9-7B21-4AE8-9B3B-DDB3F730368A}" type="pres">
      <dgm:prSet presAssocID="{049CDC02-9850-4A9E-B608-99FAA5DF9CBB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60EA2E3A-95F1-454E-A2C0-EFCDAFD7D10A}" type="pres">
      <dgm:prSet presAssocID="{0B9A70DC-8EAF-40E8-8819-8CCFC8105DFC}" presName="spacer" presStyleCnt="0"/>
      <dgm:spPr/>
    </dgm:pt>
    <dgm:pt modelId="{68DDA5AA-D375-47F6-A59B-34196E285E94}" type="pres">
      <dgm:prSet presAssocID="{E1C95DEF-1CA0-41D2-AA95-58378336E54D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B286D413-3322-497B-8148-7422138175D4}" type="presOf" srcId="{0D8BF4D1-A320-42F2-A69E-E21777FE8BB6}" destId="{D4556EA3-D571-41E6-9EF5-8E148E7A1C4D}" srcOrd="0" destOrd="0" presId="urn:microsoft.com/office/officeart/2005/8/layout/vList2"/>
    <dgm:cxn modelId="{3208C22B-A543-486F-9B7F-2882DD04B371}" srcId="{0D8BF4D1-A320-42F2-A69E-E21777FE8BB6}" destId="{049CDC02-9850-4A9E-B608-99FAA5DF9CBB}" srcOrd="2" destOrd="0" parTransId="{90264D40-77B4-4AE1-9FCC-9E43DC79E7D8}" sibTransId="{0B9A70DC-8EAF-40E8-8819-8CCFC8105DFC}"/>
    <dgm:cxn modelId="{E74D1E40-D283-48E5-89AC-E82E69726F6B}" srcId="{0D8BF4D1-A320-42F2-A69E-E21777FE8BB6}" destId="{82B39323-DF99-4CCB-98B9-25BE4660E945}" srcOrd="0" destOrd="0" parTransId="{E2A83429-7C02-4AED-9D39-BE291E5730BE}" sibTransId="{44F227B8-1B7E-42DC-8AF0-E3A998237976}"/>
    <dgm:cxn modelId="{505CD35B-760B-4F41-8CEA-EB31A197D133}" type="presOf" srcId="{0C423AF5-EEBF-4F9F-8EE3-215ADBA0CF65}" destId="{B72F282C-8FF4-4A4D-B04B-DF69B731B286}" srcOrd="0" destOrd="0" presId="urn:microsoft.com/office/officeart/2005/8/layout/vList2"/>
    <dgm:cxn modelId="{F733CDA9-3A6C-4406-A42F-9D5B72C0B8BB}" srcId="{0D8BF4D1-A320-42F2-A69E-E21777FE8BB6}" destId="{E1C95DEF-1CA0-41D2-AA95-58378336E54D}" srcOrd="3" destOrd="0" parTransId="{E7FC25AC-322C-4D59-B349-471F8054C346}" sibTransId="{248316A4-FB79-411A-BE07-9BEE39A9FFA9}"/>
    <dgm:cxn modelId="{5D2BF2C4-262F-430F-BC3D-ABF7FC956969}" srcId="{0D8BF4D1-A320-42F2-A69E-E21777FE8BB6}" destId="{0C423AF5-EEBF-4F9F-8EE3-215ADBA0CF65}" srcOrd="1" destOrd="0" parTransId="{4B519D3B-64C5-4551-B4C3-FE07421A7FF0}" sibTransId="{37879197-7254-492D-AD25-64DA6026BC1E}"/>
    <dgm:cxn modelId="{59DD12DB-5782-4790-94E8-E46FA4300698}" type="presOf" srcId="{E1C95DEF-1CA0-41D2-AA95-58378336E54D}" destId="{68DDA5AA-D375-47F6-A59B-34196E285E94}" srcOrd="0" destOrd="0" presId="urn:microsoft.com/office/officeart/2005/8/layout/vList2"/>
    <dgm:cxn modelId="{44B0EDDE-000B-4A6E-A1D2-5EEE41F6D1A4}" type="presOf" srcId="{82B39323-DF99-4CCB-98B9-25BE4660E945}" destId="{07A1420C-73A8-48FC-9E8A-6F803897E1C3}" srcOrd="0" destOrd="0" presId="urn:microsoft.com/office/officeart/2005/8/layout/vList2"/>
    <dgm:cxn modelId="{FDF8E1F7-9B0B-41C7-88B3-E34534434F44}" type="presOf" srcId="{049CDC02-9850-4A9E-B608-99FAA5DF9CBB}" destId="{7B631BD9-7B21-4AE8-9B3B-DDB3F730368A}" srcOrd="0" destOrd="0" presId="urn:microsoft.com/office/officeart/2005/8/layout/vList2"/>
    <dgm:cxn modelId="{4956BDA8-4749-48C0-AD4A-F4DD7EB6FB1F}" type="presParOf" srcId="{D4556EA3-D571-41E6-9EF5-8E148E7A1C4D}" destId="{07A1420C-73A8-48FC-9E8A-6F803897E1C3}" srcOrd="0" destOrd="0" presId="urn:microsoft.com/office/officeart/2005/8/layout/vList2"/>
    <dgm:cxn modelId="{2F26D32D-A010-481C-BE0D-A054747710DC}" type="presParOf" srcId="{D4556EA3-D571-41E6-9EF5-8E148E7A1C4D}" destId="{5A86A045-791F-4319-A1F6-372169BA9DA3}" srcOrd="1" destOrd="0" presId="urn:microsoft.com/office/officeart/2005/8/layout/vList2"/>
    <dgm:cxn modelId="{5EB6DDCA-CC82-4DBA-A743-484B3D8BCA72}" type="presParOf" srcId="{D4556EA3-D571-41E6-9EF5-8E148E7A1C4D}" destId="{B72F282C-8FF4-4A4D-B04B-DF69B731B286}" srcOrd="2" destOrd="0" presId="urn:microsoft.com/office/officeart/2005/8/layout/vList2"/>
    <dgm:cxn modelId="{90E1AC85-11C0-42DF-AF52-C332A8A7556C}" type="presParOf" srcId="{D4556EA3-D571-41E6-9EF5-8E148E7A1C4D}" destId="{4ACF84D1-0551-4F90-8294-C3429CF45434}" srcOrd="3" destOrd="0" presId="urn:microsoft.com/office/officeart/2005/8/layout/vList2"/>
    <dgm:cxn modelId="{D852B425-2943-4881-8D25-858D71096A67}" type="presParOf" srcId="{D4556EA3-D571-41E6-9EF5-8E148E7A1C4D}" destId="{7B631BD9-7B21-4AE8-9B3B-DDB3F730368A}" srcOrd="4" destOrd="0" presId="urn:microsoft.com/office/officeart/2005/8/layout/vList2"/>
    <dgm:cxn modelId="{E6EC14F1-1CB1-406F-AEBD-9DED9B1EFA9D}" type="presParOf" srcId="{D4556EA3-D571-41E6-9EF5-8E148E7A1C4D}" destId="{60EA2E3A-95F1-454E-A2C0-EFCDAFD7D10A}" srcOrd="5" destOrd="0" presId="urn:microsoft.com/office/officeart/2005/8/layout/vList2"/>
    <dgm:cxn modelId="{C437B78F-0FB7-4ABA-A08F-0C3AF0468E7F}" type="presParOf" srcId="{D4556EA3-D571-41E6-9EF5-8E148E7A1C4D}" destId="{68DDA5AA-D375-47F6-A59B-34196E285E94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D8BF4D1-A320-42F2-A69E-E21777FE8BB6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C423AF5-EEBF-4F9F-8EE3-215ADBA0CF65}">
      <dgm:prSet custT="1"/>
      <dgm:spPr/>
      <dgm:t>
        <a:bodyPr/>
        <a:lstStyle/>
        <a:p>
          <a:r>
            <a:rPr lang="en-US" sz="2500" b="1" dirty="0">
              <a:solidFill>
                <a:schemeClr val="tx1"/>
              </a:solidFill>
              <a:latin typeface="Century Gothic" panose="020B0502020202020204" pitchFamily="34" charset="0"/>
            </a:rPr>
            <a:t>Natural Open Space</a:t>
          </a:r>
        </a:p>
      </dgm:t>
    </dgm:pt>
    <dgm:pt modelId="{4B519D3B-64C5-4551-B4C3-FE07421A7FF0}" type="parTrans" cxnId="{5D2BF2C4-262F-430F-BC3D-ABF7FC956969}">
      <dgm:prSet/>
      <dgm:spPr/>
      <dgm:t>
        <a:bodyPr/>
        <a:lstStyle/>
        <a:p>
          <a:endParaRPr lang="en-US"/>
        </a:p>
      </dgm:t>
    </dgm:pt>
    <dgm:pt modelId="{37879197-7254-492D-AD25-64DA6026BC1E}" type="sibTrans" cxnId="{5D2BF2C4-262F-430F-BC3D-ABF7FC956969}">
      <dgm:prSet/>
      <dgm:spPr/>
      <dgm:t>
        <a:bodyPr/>
        <a:lstStyle/>
        <a:p>
          <a:endParaRPr lang="en-US"/>
        </a:p>
      </dgm:t>
    </dgm:pt>
    <dgm:pt modelId="{4FB4B308-5B08-41AE-92C8-214F69B7A58F}">
      <dgm:prSet custT="1"/>
      <dgm:spPr/>
      <dgm:t>
        <a:bodyPr/>
        <a:lstStyle/>
        <a:p>
          <a:r>
            <a:rPr lang="en-US" sz="2500" b="1" dirty="0">
              <a:solidFill>
                <a:schemeClr val="tx1"/>
              </a:solidFill>
              <a:latin typeface="Century Gothic" panose="020B0502020202020204" pitchFamily="34" charset="0"/>
            </a:rPr>
            <a:t>Trail Improvements / Trail Connections / Bike Lanes / Bike Paths / Bike Trails</a:t>
          </a:r>
        </a:p>
      </dgm:t>
    </dgm:pt>
    <dgm:pt modelId="{B0C4BA12-B6AE-46D4-A550-FAB351E76B6C}" type="parTrans" cxnId="{2414B048-0B58-45CF-8EE8-4E718F6835FB}">
      <dgm:prSet/>
      <dgm:spPr/>
      <dgm:t>
        <a:bodyPr/>
        <a:lstStyle/>
        <a:p>
          <a:endParaRPr lang="en-US"/>
        </a:p>
      </dgm:t>
    </dgm:pt>
    <dgm:pt modelId="{4A479099-DE32-409B-A8EB-7D364B13D069}" type="sibTrans" cxnId="{2414B048-0B58-45CF-8EE8-4E718F6835FB}">
      <dgm:prSet/>
      <dgm:spPr/>
      <dgm:t>
        <a:bodyPr/>
        <a:lstStyle/>
        <a:p>
          <a:endParaRPr lang="en-US"/>
        </a:p>
      </dgm:t>
    </dgm:pt>
    <dgm:pt modelId="{1F6A377B-1F3B-4F32-A4D2-CF362EF58CF8}">
      <dgm:prSet custT="1"/>
      <dgm:spPr/>
      <dgm:t>
        <a:bodyPr/>
        <a:lstStyle/>
        <a:p>
          <a:r>
            <a:rPr lang="en-US" sz="2500" b="1" dirty="0">
              <a:solidFill>
                <a:schemeClr val="tx1"/>
              </a:solidFill>
              <a:latin typeface="Century Gothic" panose="020B0502020202020204" pitchFamily="34" charset="0"/>
            </a:rPr>
            <a:t>Waterfront / Bayfront Park Improvements</a:t>
          </a:r>
        </a:p>
      </dgm:t>
    </dgm:pt>
    <dgm:pt modelId="{B6232FB7-0DFB-4B31-8F12-EC0A8A0DA8DB}" type="parTrans" cxnId="{9DAB21CE-D182-416D-9F0B-A35899A68FA6}">
      <dgm:prSet/>
      <dgm:spPr/>
      <dgm:t>
        <a:bodyPr/>
        <a:lstStyle/>
        <a:p>
          <a:endParaRPr lang="en-US"/>
        </a:p>
      </dgm:t>
    </dgm:pt>
    <dgm:pt modelId="{14E7EF8B-668D-44ED-8E60-B132CEE6E47D}" type="sibTrans" cxnId="{9DAB21CE-D182-416D-9F0B-A35899A68FA6}">
      <dgm:prSet/>
      <dgm:spPr/>
      <dgm:t>
        <a:bodyPr/>
        <a:lstStyle/>
        <a:p>
          <a:endParaRPr lang="en-US"/>
        </a:p>
      </dgm:t>
    </dgm:pt>
    <dgm:pt modelId="{D4556EA3-D571-41E6-9EF5-8E148E7A1C4D}" type="pres">
      <dgm:prSet presAssocID="{0D8BF4D1-A320-42F2-A69E-E21777FE8BB6}" presName="linear" presStyleCnt="0">
        <dgm:presLayoutVars>
          <dgm:animLvl val="lvl"/>
          <dgm:resizeHandles val="exact"/>
        </dgm:presLayoutVars>
      </dgm:prSet>
      <dgm:spPr/>
    </dgm:pt>
    <dgm:pt modelId="{B72F282C-8FF4-4A4D-B04B-DF69B731B286}" type="pres">
      <dgm:prSet presAssocID="{0C423AF5-EEBF-4F9F-8EE3-215ADBA0CF65}" presName="parentText" presStyleLbl="node1" presStyleIdx="0" presStyleCnt="3" custLinFactY="-19331" custLinFactNeighborY="-100000">
        <dgm:presLayoutVars>
          <dgm:chMax val="0"/>
          <dgm:bulletEnabled val="1"/>
        </dgm:presLayoutVars>
      </dgm:prSet>
      <dgm:spPr/>
    </dgm:pt>
    <dgm:pt modelId="{7A6B1167-B5B1-4076-B853-2335763E889E}" type="pres">
      <dgm:prSet presAssocID="{37879197-7254-492D-AD25-64DA6026BC1E}" presName="spacer" presStyleCnt="0"/>
      <dgm:spPr/>
    </dgm:pt>
    <dgm:pt modelId="{BDFF0F9D-EE1B-4729-B6AD-06E62FDD2E98}" type="pres">
      <dgm:prSet presAssocID="{4FB4B308-5B08-41AE-92C8-214F69B7A58F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7DD1A372-8EC7-45C2-9274-76A24B510E28}" type="pres">
      <dgm:prSet presAssocID="{4A479099-DE32-409B-A8EB-7D364B13D069}" presName="spacer" presStyleCnt="0"/>
      <dgm:spPr/>
    </dgm:pt>
    <dgm:pt modelId="{0F6F0F37-1A62-477D-A8F3-219E357F76C9}" type="pres">
      <dgm:prSet presAssocID="{1F6A377B-1F3B-4F32-A4D2-CF362EF58CF8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B286D413-3322-497B-8148-7422138175D4}" type="presOf" srcId="{0D8BF4D1-A320-42F2-A69E-E21777FE8BB6}" destId="{D4556EA3-D571-41E6-9EF5-8E148E7A1C4D}" srcOrd="0" destOrd="0" presId="urn:microsoft.com/office/officeart/2005/8/layout/vList2"/>
    <dgm:cxn modelId="{5141C73B-8F16-4AEE-96C0-CB82BB42A6D3}" type="presOf" srcId="{4FB4B308-5B08-41AE-92C8-214F69B7A58F}" destId="{BDFF0F9D-EE1B-4729-B6AD-06E62FDD2E98}" srcOrd="0" destOrd="0" presId="urn:microsoft.com/office/officeart/2005/8/layout/vList2"/>
    <dgm:cxn modelId="{505CD35B-760B-4F41-8CEA-EB31A197D133}" type="presOf" srcId="{0C423AF5-EEBF-4F9F-8EE3-215ADBA0CF65}" destId="{B72F282C-8FF4-4A4D-B04B-DF69B731B286}" srcOrd="0" destOrd="0" presId="urn:microsoft.com/office/officeart/2005/8/layout/vList2"/>
    <dgm:cxn modelId="{2414B048-0B58-45CF-8EE8-4E718F6835FB}" srcId="{0D8BF4D1-A320-42F2-A69E-E21777FE8BB6}" destId="{4FB4B308-5B08-41AE-92C8-214F69B7A58F}" srcOrd="1" destOrd="0" parTransId="{B0C4BA12-B6AE-46D4-A550-FAB351E76B6C}" sibTransId="{4A479099-DE32-409B-A8EB-7D364B13D069}"/>
    <dgm:cxn modelId="{BE13434B-DF3D-411D-91A2-E444C6C3B1B2}" type="presOf" srcId="{1F6A377B-1F3B-4F32-A4D2-CF362EF58CF8}" destId="{0F6F0F37-1A62-477D-A8F3-219E357F76C9}" srcOrd="0" destOrd="0" presId="urn:microsoft.com/office/officeart/2005/8/layout/vList2"/>
    <dgm:cxn modelId="{5D2BF2C4-262F-430F-BC3D-ABF7FC956969}" srcId="{0D8BF4D1-A320-42F2-A69E-E21777FE8BB6}" destId="{0C423AF5-EEBF-4F9F-8EE3-215ADBA0CF65}" srcOrd="0" destOrd="0" parTransId="{4B519D3B-64C5-4551-B4C3-FE07421A7FF0}" sibTransId="{37879197-7254-492D-AD25-64DA6026BC1E}"/>
    <dgm:cxn modelId="{9DAB21CE-D182-416D-9F0B-A35899A68FA6}" srcId="{0D8BF4D1-A320-42F2-A69E-E21777FE8BB6}" destId="{1F6A377B-1F3B-4F32-A4D2-CF362EF58CF8}" srcOrd="2" destOrd="0" parTransId="{B6232FB7-0DFB-4B31-8F12-EC0A8A0DA8DB}" sibTransId="{14E7EF8B-668D-44ED-8E60-B132CEE6E47D}"/>
    <dgm:cxn modelId="{5EB6DDCA-CC82-4DBA-A743-484B3D8BCA72}" type="presParOf" srcId="{D4556EA3-D571-41E6-9EF5-8E148E7A1C4D}" destId="{B72F282C-8FF4-4A4D-B04B-DF69B731B286}" srcOrd="0" destOrd="0" presId="urn:microsoft.com/office/officeart/2005/8/layout/vList2"/>
    <dgm:cxn modelId="{8645D769-948D-4C38-A7AC-468027A6D508}" type="presParOf" srcId="{D4556EA3-D571-41E6-9EF5-8E148E7A1C4D}" destId="{7A6B1167-B5B1-4076-B853-2335763E889E}" srcOrd="1" destOrd="0" presId="urn:microsoft.com/office/officeart/2005/8/layout/vList2"/>
    <dgm:cxn modelId="{C7D55B26-831A-45F9-90AF-FF33BB0EDBAC}" type="presParOf" srcId="{D4556EA3-D571-41E6-9EF5-8E148E7A1C4D}" destId="{BDFF0F9D-EE1B-4729-B6AD-06E62FDD2E98}" srcOrd="2" destOrd="0" presId="urn:microsoft.com/office/officeart/2005/8/layout/vList2"/>
    <dgm:cxn modelId="{8A3723E7-8C84-4806-B8B7-0FA37FC66935}" type="presParOf" srcId="{D4556EA3-D571-41E6-9EF5-8E148E7A1C4D}" destId="{7DD1A372-8EC7-45C2-9274-76A24B510E28}" srcOrd="3" destOrd="0" presId="urn:microsoft.com/office/officeart/2005/8/layout/vList2"/>
    <dgm:cxn modelId="{A6541257-8719-4DE3-AF62-5DAA8514B814}" type="presParOf" srcId="{D4556EA3-D571-41E6-9EF5-8E148E7A1C4D}" destId="{0F6F0F37-1A62-477D-A8F3-219E357F76C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D8BF4D1-A320-42F2-A69E-E21777FE8BB6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C423AF5-EEBF-4F9F-8EE3-215ADBA0CF65}">
      <dgm:prSet custT="1"/>
      <dgm:spPr/>
      <dgm:t>
        <a:bodyPr/>
        <a:lstStyle/>
        <a:p>
          <a:r>
            <a:rPr lang="en-US" sz="2500" b="1" dirty="0">
              <a:solidFill>
                <a:schemeClr val="tx1"/>
              </a:solidFill>
              <a:latin typeface="Century Gothic" panose="020B0502020202020204" pitchFamily="34" charset="0"/>
            </a:rPr>
            <a:t>Dog Park Improvements</a:t>
          </a:r>
        </a:p>
      </dgm:t>
    </dgm:pt>
    <dgm:pt modelId="{4B519D3B-64C5-4551-B4C3-FE07421A7FF0}" type="parTrans" cxnId="{5D2BF2C4-262F-430F-BC3D-ABF7FC956969}">
      <dgm:prSet/>
      <dgm:spPr/>
      <dgm:t>
        <a:bodyPr/>
        <a:lstStyle/>
        <a:p>
          <a:endParaRPr lang="en-US"/>
        </a:p>
      </dgm:t>
    </dgm:pt>
    <dgm:pt modelId="{37879197-7254-492D-AD25-64DA6026BC1E}" type="sibTrans" cxnId="{5D2BF2C4-262F-430F-BC3D-ABF7FC956969}">
      <dgm:prSet/>
      <dgm:spPr/>
      <dgm:t>
        <a:bodyPr/>
        <a:lstStyle/>
        <a:p>
          <a:endParaRPr lang="en-US"/>
        </a:p>
      </dgm:t>
    </dgm:pt>
    <dgm:pt modelId="{581D1335-3EEB-41E5-9C97-40B9C9E1CD89}">
      <dgm:prSet custT="1"/>
      <dgm:spPr/>
      <dgm:t>
        <a:bodyPr/>
        <a:lstStyle/>
        <a:p>
          <a:r>
            <a:rPr lang="en-US" sz="2500" b="1" dirty="0">
              <a:solidFill>
                <a:schemeClr val="tx1"/>
              </a:solidFill>
              <a:latin typeface="Century Gothic" panose="020B0502020202020204" pitchFamily="34" charset="0"/>
            </a:rPr>
            <a:t>Playground Improvements</a:t>
          </a:r>
        </a:p>
      </dgm:t>
    </dgm:pt>
    <dgm:pt modelId="{4A4E001D-B0EB-47E8-8144-763D4D13AD99}" type="parTrans" cxnId="{AF6339C7-FB6C-42D5-92CC-D9E6B23D26CC}">
      <dgm:prSet/>
      <dgm:spPr/>
      <dgm:t>
        <a:bodyPr/>
        <a:lstStyle/>
        <a:p>
          <a:endParaRPr lang="en-US"/>
        </a:p>
      </dgm:t>
    </dgm:pt>
    <dgm:pt modelId="{46936534-DD6F-474C-A636-69EA04CC961B}" type="sibTrans" cxnId="{AF6339C7-FB6C-42D5-92CC-D9E6B23D26CC}">
      <dgm:prSet/>
      <dgm:spPr/>
      <dgm:t>
        <a:bodyPr/>
        <a:lstStyle/>
        <a:p>
          <a:endParaRPr lang="en-US"/>
        </a:p>
      </dgm:t>
    </dgm:pt>
    <dgm:pt modelId="{B898E7FD-91E9-460D-8E27-0FC3F2B921D3}">
      <dgm:prSet custT="1"/>
      <dgm:spPr/>
      <dgm:t>
        <a:bodyPr/>
        <a:lstStyle/>
        <a:p>
          <a:r>
            <a:rPr lang="en-US" sz="2500" b="1" dirty="0">
              <a:solidFill>
                <a:schemeClr val="tx1"/>
              </a:solidFill>
              <a:latin typeface="Century Gothic" panose="020B0502020202020204" pitchFamily="34" charset="0"/>
            </a:rPr>
            <a:t>Restroom Improvements</a:t>
          </a:r>
        </a:p>
      </dgm:t>
    </dgm:pt>
    <dgm:pt modelId="{93474AEB-AA75-42DA-8544-6F94B464E633}" type="parTrans" cxnId="{AB32D1D7-6A76-457D-85BF-6549AC0DCC45}">
      <dgm:prSet/>
      <dgm:spPr/>
      <dgm:t>
        <a:bodyPr/>
        <a:lstStyle/>
        <a:p>
          <a:endParaRPr lang="en-US"/>
        </a:p>
      </dgm:t>
    </dgm:pt>
    <dgm:pt modelId="{C08E7437-8A7F-489E-9C4D-B6D330374424}" type="sibTrans" cxnId="{AB32D1D7-6A76-457D-85BF-6549AC0DCC45}">
      <dgm:prSet/>
      <dgm:spPr/>
      <dgm:t>
        <a:bodyPr/>
        <a:lstStyle/>
        <a:p>
          <a:endParaRPr lang="en-US"/>
        </a:p>
      </dgm:t>
    </dgm:pt>
    <dgm:pt modelId="{082851D5-A7B2-4395-B29F-79468D1043C8}">
      <dgm:prSet custT="1"/>
      <dgm:spPr/>
      <dgm:t>
        <a:bodyPr/>
        <a:lstStyle/>
        <a:p>
          <a:r>
            <a:rPr lang="en-US" sz="2500" b="1" dirty="0">
              <a:solidFill>
                <a:schemeClr val="tx1"/>
              </a:solidFill>
              <a:latin typeface="Century Gothic" panose="020B0502020202020204" pitchFamily="34" charset="0"/>
            </a:rPr>
            <a:t>Picnic Area / Picnic Shelter / Barbeques</a:t>
          </a:r>
        </a:p>
      </dgm:t>
    </dgm:pt>
    <dgm:pt modelId="{7F193E83-7330-4566-A172-6EE1C7418F8B}" type="parTrans" cxnId="{36DC11AD-68B7-4ABC-A1FF-082DFE1DAD3D}">
      <dgm:prSet/>
      <dgm:spPr/>
      <dgm:t>
        <a:bodyPr/>
        <a:lstStyle/>
        <a:p>
          <a:endParaRPr lang="en-US"/>
        </a:p>
      </dgm:t>
    </dgm:pt>
    <dgm:pt modelId="{F51656A7-D376-4873-927D-EABCEF4A8F67}" type="sibTrans" cxnId="{36DC11AD-68B7-4ABC-A1FF-082DFE1DAD3D}">
      <dgm:prSet/>
      <dgm:spPr/>
      <dgm:t>
        <a:bodyPr/>
        <a:lstStyle/>
        <a:p>
          <a:endParaRPr lang="en-US"/>
        </a:p>
      </dgm:t>
    </dgm:pt>
    <dgm:pt modelId="{D4556EA3-D571-41E6-9EF5-8E148E7A1C4D}" type="pres">
      <dgm:prSet presAssocID="{0D8BF4D1-A320-42F2-A69E-E21777FE8BB6}" presName="linear" presStyleCnt="0">
        <dgm:presLayoutVars>
          <dgm:animLvl val="lvl"/>
          <dgm:resizeHandles val="exact"/>
        </dgm:presLayoutVars>
      </dgm:prSet>
      <dgm:spPr/>
    </dgm:pt>
    <dgm:pt modelId="{B72F282C-8FF4-4A4D-B04B-DF69B731B286}" type="pres">
      <dgm:prSet presAssocID="{0C423AF5-EEBF-4F9F-8EE3-215ADBA0CF65}" presName="parentText" presStyleLbl="node1" presStyleIdx="0" presStyleCnt="4" custScaleY="72910">
        <dgm:presLayoutVars>
          <dgm:chMax val="0"/>
          <dgm:bulletEnabled val="1"/>
        </dgm:presLayoutVars>
      </dgm:prSet>
      <dgm:spPr/>
    </dgm:pt>
    <dgm:pt modelId="{27759F8C-163F-4185-8D8B-9E7E2EF8A3A5}" type="pres">
      <dgm:prSet presAssocID="{37879197-7254-492D-AD25-64DA6026BC1E}" presName="spacer" presStyleCnt="0"/>
      <dgm:spPr/>
    </dgm:pt>
    <dgm:pt modelId="{FBBA8432-AAA8-42EB-AFF0-FD4CA379F783}" type="pres">
      <dgm:prSet presAssocID="{581D1335-3EEB-41E5-9C97-40B9C9E1CD89}" presName="parentText" presStyleLbl="node1" presStyleIdx="1" presStyleCnt="4" custScaleY="72910">
        <dgm:presLayoutVars>
          <dgm:chMax val="0"/>
          <dgm:bulletEnabled val="1"/>
        </dgm:presLayoutVars>
      </dgm:prSet>
      <dgm:spPr/>
    </dgm:pt>
    <dgm:pt modelId="{6F8B9EC3-836C-41B3-9575-E84D791027E1}" type="pres">
      <dgm:prSet presAssocID="{46936534-DD6F-474C-A636-69EA04CC961B}" presName="spacer" presStyleCnt="0"/>
      <dgm:spPr/>
    </dgm:pt>
    <dgm:pt modelId="{35668BBC-DB6C-4F1E-A268-E4B220AC431E}" type="pres">
      <dgm:prSet presAssocID="{B898E7FD-91E9-460D-8E27-0FC3F2B921D3}" presName="parentText" presStyleLbl="node1" presStyleIdx="2" presStyleCnt="4" custScaleY="72910">
        <dgm:presLayoutVars>
          <dgm:chMax val="0"/>
          <dgm:bulletEnabled val="1"/>
        </dgm:presLayoutVars>
      </dgm:prSet>
      <dgm:spPr/>
    </dgm:pt>
    <dgm:pt modelId="{A3EDAC5D-A6DA-4EDF-8098-86092F827030}" type="pres">
      <dgm:prSet presAssocID="{C08E7437-8A7F-489E-9C4D-B6D330374424}" presName="spacer" presStyleCnt="0"/>
      <dgm:spPr/>
    </dgm:pt>
    <dgm:pt modelId="{F538DAD3-641B-42C5-A799-DA5D9881B34F}" type="pres">
      <dgm:prSet presAssocID="{082851D5-A7B2-4395-B29F-79468D1043C8}" presName="parentText" presStyleLbl="node1" presStyleIdx="3" presStyleCnt="4" custScaleY="72910">
        <dgm:presLayoutVars>
          <dgm:chMax val="0"/>
          <dgm:bulletEnabled val="1"/>
        </dgm:presLayoutVars>
      </dgm:prSet>
      <dgm:spPr/>
    </dgm:pt>
  </dgm:ptLst>
  <dgm:cxnLst>
    <dgm:cxn modelId="{B286D413-3322-497B-8148-7422138175D4}" type="presOf" srcId="{0D8BF4D1-A320-42F2-A69E-E21777FE8BB6}" destId="{D4556EA3-D571-41E6-9EF5-8E148E7A1C4D}" srcOrd="0" destOrd="0" presId="urn:microsoft.com/office/officeart/2005/8/layout/vList2"/>
    <dgm:cxn modelId="{0114311D-2D71-4C17-88B1-46D79B4AB210}" type="presOf" srcId="{B898E7FD-91E9-460D-8E27-0FC3F2B921D3}" destId="{35668BBC-DB6C-4F1E-A268-E4B220AC431E}" srcOrd="0" destOrd="0" presId="urn:microsoft.com/office/officeart/2005/8/layout/vList2"/>
    <dgm:cxn modelId="{99943720-7C05-4CFF-AE7F-85F5E9201D65}" type="presOf" srcId="{082851D5-A7B2-4395-B29F-79468D1043C8}" destId="{F538DAD3-641B-42C5-A799-DA5D9881B34F}" srcOrd="0" destOrd="0" presId="urn:microsoft.com/office/officeart/2005/8/layout/vList2"/>
    <dgm:cxn modelId="{505CD35B-760B-4F41-8CEA-EB31A197D133}" type="presOf" srcId="{0C423AF5-EEBF-4F9F-8EE3-215ADBA0CF65}" destId="{B72F282C-8FF4-4A4D-B04B-DF69B731B286}" srcOrd="0" destOrd="0" presId="urn:microsoft.com/office/officeart/2005/8/layout/vList2"/>
    <dgm:cxn modelId="{36DC11AD-68B7-4ABC-A1FF-082DFE1DAD3D}" srcId="{0D8BF4D1-A320-42F2-A69E-E21777FE8BB6}" destId="{082851D5-A7B2-4395-B29F-79468D1043C8}" srcOrd="3" destOrd="0" parTransId="{7F193E83-7330-4566-A172-6EE1C7418F8B}" sibTransId="{F51656A7-D376-4873-927D-EABCEF4A8F67}"/>
    <dgm:cxn modelId="{5D2BF2C4-262F-430F-BC3D-ABF7FC956969}" srcId="{0D8BF4D1-A320-42F2-A69E-E21777FE8BB6}" destId="{0C423AF5-EEBF-4F9F-8EE3-215ADBA0CF65}" srcOrd="0" destOrd="0" parTransId="{4B519D3B-64C5-4551-B4C3-FE07421A7FF0}" sibTransId="{37879197-7254-492D-AD25-64DA6026BC1E}"/>
    <dgm:cxn modelId="{AF6339C7-FB6C-42D5-92CC-D9E6B23D26CC}" srcId="{0D8BF4D1-A320-42F2-A69E-E21777FE8BB6}" destId="{581D1335-3EEB-41E5-9C97-40B9C9E1CD89}" srcOrd="1" destOrd="0" parTransId="{4A4E001D-B0EB-47E8-8144-763D4D13AD99}" sibTransId="{46936534-DD6F-474C-A636-69EA04CC961B}"/>
    <dgm:cxn modelId="{AB32D1D7-6A76-457D-85BF-6549AC0DCC45}" srcId="{0D8BF4D1-A320-42F2-A69E-E21777FE8BB6}" destId="{B898E7FD-91E9-460D-8E27-0FC3F2B921D3}" srcOrd="2" destOrd="0" parTransId="{93474AEB-AA75-42DA-8544-6F94B464E633}" sibTransId="{C08E7437-8A7F-489E-9C4D-B6D330374424}"/>
    <dgm:cxn modelId="{0E93BBF0-98F4-4B6F-A36C-478CD7645506}" type="presOf" srcId="{581D1335-3EEB-41E5-9C97-40B9C9E1CD89}" destId="{FBBA8432-AAA8-42EB-AFF0-FD4CA379F783}" srcOrd="0" destOrd="0" presId="urn:microsoft.com/office/officeart/2005/8/layout/vList2"/>
    <dgm:cxn modelId="{5EB6DDCA-CC82-4DBA-A743-484B3D8BCA72}" type="presParOf" srcId="{D4556EA3-D571-41E6-9EF5-8E148E7A1C4D}" destId="{B72F282C-8FF4-4A4D-B04B-DF69B731B286}" srcOrd="0" destOrd="0" presId="urn:microsoft.com/office/officeart/2005/8/layout/vList2"/>
    <dgm:cxn modelId="{BF55E762-435D-4BD8-8128-1EA56F8D3F1F}" type="presParOf" srcId="{D4556EA3-D571-41E6-9EF5-8E148E7A1C4D}" destId="{27759F8C-163F-4185-8D8B-9E7E2EF8A3A5}" srcOrd="1" destOrd="0" presId="urn:microsoft.com/office/officeart/2005/8/layout/vList2"/>
    <dgm:cxn modelId="{83C354B9-DAED-421D-B9F8-11E876B9BFA7}" type="presParOf" srcId="{D4556EA3-D571-41E6-9EF5-8E148E7A1C4D}" destId="{FBBA8432-AAA8-42EB-AFF0-FD4CA379F783}" srcOrd="2" destOrd="0" presId="urn:microsoft.com/office/officeart/2005/8/layout/vList2"/>
    <dgm:cxn modelId="{F405F7CE-4D93-4483-8971-0C4A67EE7AC6}" type="presParOf" srcId="{D4556EA3-D571-41E6-9EF5-8E148E7A1C4D}" destId="{6F8B9EC3-836C-41B3-9575-E84D791027E1}" srcOrd="3" destOrd="0" presId="urn:microsoft.com/office/officeart/2005/8/layout/vList2"/>
    <dgm:cxn modelId="{287D2487-3F16-4EBC-8A17-5B2C6ACE30E3}" type="presParOf" srcId="{D4556EA3-D571-41E6-9EF5-8E148E7A1C4D}" destId="{35668BBC-DB6C-4F1E-A268-E4B220AC431E}" srcOrd="4" destOrd="0" presId="urn:microsoft.com/office/officeart/2005/8/layout/vList2"/>
    <dgm:cxn modelId="{BE9491B0-B202-41DE-BE7A-B416D575B664}" type="presParOf" srcId="{D4556EA3-D571-41E6-9EF5-8E148E7A1C4D}" destId="{A3EDAC5D-A6DA-4EDF-8098-86092F827030}" srcOrd="5" destOrd="0" presId="urn:microsoft.com/office/officeart/2005/8/layout/vList2"/>
    <dgm:cxn modelId="{06BADB1F-DE72-47DC-A027-DBBABDE03072}" type="presParOf" srcId="{D4556EA3-D571-41E6-9EF5-8E148E7A1C4D}" destId="{F538DAD3-641B-42C5-A799-DA5D9881B34F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2008B36-01E8-4885-8A51-8392E983DBF2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9238DE1-4B77-4B35-BD6D-3902812E5C48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  <a:latin typeface="Century Gothic" panose="020B0502020202020204" pitchFamily="34" charset="0"/>
            </a:rPr>
            <a:t>After School Programs</a:t>
          </a:r>
        </a:p>
      </dgm:t>
    </dgm:pt>
    <dgm:pt modelId="{EF91B296-CDE9-496C-93F4-7BC53533D868}" type="parTrans" cxnId="{847563F5-3AE4-42D3-9D1F-BD08E2D02621}">
      <dgm:prSet/>
      <dgm:spPr/>
      <dgm:t>
        <a:bodyPr/>
        <a:lstStyle/>
        <a:p>
          <a:endParaRPr lang="en-US"/>
        </a:p>
      </dgm:t>
    </dgm:pt>
    <dgm:pt modelId="{CED85E7A-1096-4BB2-B62A-BA0A6031CF6A}" type="sibTrans" cxnId="{847563F5-3AE4-42D3-9D1F-BD08E2D02621}">
      <dgm:prSet/>
      <dgm:spPr/>
      <dgm:t>
        <a:bodyPr/>
        <a:lstStyle/>
        <a:p>
          <a:endParaRPr lang="en-US"/>
        </a:p>
      </dgm:t>
    </dgm:pt>
    <dgm:pt modelId="{5D9425AA-FCCA-4225-9DA4-590E4AF1859C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  <a:latin typeface="Century Gothic" panose="020B0502020202020204" pitchFamily="34" charset="0"/>
            </a:rPr>
            <a:t>Aquatics Programs</a:t>
          </a:r>
        </a:p>
      </dgm:t>
    </dgm:pt>
    <dgm:pt modelId="{27C90B05-FC5B-42D3-A23A-5E78DC36CC17}" type="parTrans" cxnId="{AA31F381-D94D-47DB-A80D-3DAF68F9DEA0}">
      <dgm:prSet/>
      <dgm:spPr/>
      <dgm:t>
        <a:bodyPr/>
        <a:lstStyle/>
        <a:p>
          <a:endParaRPr lang="en-US"/>
        </a:p>
      </dgm:t>
    </dgm:pt>
    <dgm:pt modelId="{2AFA1F66-33E7-41A7-A90E-1D6C2CAA34F0}" type="sibTrans" cxnId="{AA31F381-D94D-47DB-A80D-3DAF68F9DEA0}">
      <dgm:prSet/>
      <dgm:spPr/>
      <dgm:t>
        <a:bodyPr/>
        <a:lstStyle/>
        <a:p>
          <a:endParaRPr lang="en-US"/>
        </a:p>
      </dgm:t>
    </dgm:pt>
    <dgm:pt modelId="{37FBFCD9-1CD8-4BAE-8409-2D8F45B6A6A7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  <a:latin typeface="Century Gothic" panose="020B0502020202020204" pitchFamily="34" charset="0"/>
            </a:rPr>
            <a:t>Teen and Tween Activities</a:t>
          </a:r>
        </a:p>
      </dgm:t>
    </dgm:pt>
    <dgm:pt modelId="{E7A9268B-C39A-4C8A-9DFE-FD458CD0987B}" type="parTrans" cxnId="{04C98D91-366E-436C-B942-061CC5B1E947}">
      <dgm:prSet/>
      <dgm:spPr/>
      <dgm:t>
        <a:bodyPr/>
        <a:lstStyle/>
        <a:p>
          <a:endParaRPr lang="en-US"/>
        </a:p>
      </dgm:t>
    </dgm:pt>
    <dgm:pt modelId="{AD6476AB-08F0-498B-8589-D2BCC1F73D92}" type="sibTrans" cxnId="{04C98D91-366E-436C-B942-061CC5B1E947}">
      <dgm:prSet/>
      <dgm:spPr/>
      <dgm:t>
        <a:bodyPr/>
        <a:lstStyle/>
        <a:p>
          <a:endParaRPr lang="en-US"/>
        </a:p>
      </dgm:t>
    </dgm:pt>
    <dgm:pt modelId="{248234CA-BC50-48B4-A35E-B12A2E277AAA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  <a:latin typeface="Century Gothic" panose="020B0502020202020204" pitchFamily="34" charset="0"/>
            </a:rPr>
            <a:t>Nature Education Class (fishing, birding, hiking)</a:t>
          </a:r>
        </a:p>
      </dgm:t>
    </dgm:pt>
    <dgm:pt modelId="{5A9DA7FB-A6E3-4B99-ABA4-404F02A31705}" type="parTrans" cxnId="{FC2A0904-47AA-4DCE-9669-056821A13776}">
      <dgm:prSet/>
      <dgm:spPr/>
      <dgm:t>
        <a:bodyPr/>
        <a:lstStyle/>
        <a:p>
          <a:endParaRPr lang="en-US"/>
        </a:p>
      </dgm:t>
    </dgm:pt>
    <dgm:pt modelId="{BB51175F-F1A6-49A2-884B-2ADB270D00F3}" type="sibTrans" cxnId="{FC2A0904-47AA-4DCE-9669-056821A13776}">
      <dgm:prSet/>
      <dgm:spPr/>
      <dgm:t>
        <a:bodyPr/>
        <a:lstStyle/>
        <a:p>
          <a:endParaRPr lang="en-US"/>
        </a:p>
      </dgm:t>
    </dgm:pt>
    <dgm:pt modelId="{D65861CA-F942-42CD-B1FB-3399A94EC1DA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  <a:latin typeface="Century Gothic" panose="020B0502020202020204" pitchFamily="34" charset="0"/>
            </a:rPr>
            <a:t>Gardening / Grow Food Class</a:t>
          </a:r>
        </a:p>
      </dgm:t>
    </dgm:pt>
    <dgm:pt modelId="{BD2AC274-E3B3-41AD-BED4-8DFC2E29A8BD}" type="parTrans" cxnId="{0F3EE254-1E5B-4E27-9B99-8D2082EFC6FF}">
      <dgm:prSet/>
      <dgm:spPr/>
      <dgm:t>
        <a:bodyPr/>
        <a:lstStyle/>
        <a:p>
          <a:endParaRPr lang="en-US"/>
        </a:p>
      </dgm:t>
    </dgm:pt>
    <dgm:pt modelId="{6917F377-9C3D-41D4-BD8E-62594FB33A09}" type="sibTrans" cxnId="{0F3EE254-1E5B-4E27-9B99-8D2082EFC6FF}">
      <dgm:prSet/>
      <dgm:spPr/>
      <dgm:t>
        <a:bodyPr/>
        <a:lstStyle/>
        <a:p>
          <a:endParaRPr lang="en-US"/>
        </a:p>
      </dgm:t>
    </dgm:pt>
    <dgm:pt modelId="{7F5CE88E-1C84-472A-90E4-8DDF9E2912BD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  <a:latin typeface="Century Gothic" panose="020B0502020202020204" pitchFamily="34" charset="0"/>
            </a:rPr>
            <a:t>Festivals / Concerts / Family Events</a:t>
          </a:r>
        </a:p>
      </dgm:t>
    </dgm:pt>
    <dgm:pt modelId="{12ADA1AC-C078-487C-B3A5-5432A22E1D29}" type="parTrans" cxnId="{5361BB98-61DC-432C-BBA1-4EA4E96769FA}">
      <dgm:prSet/>
      <dgm:spPr/>
      <dgm:t>
        <a:bodyPr/>
        <a:lstStyle/>
        <a:p>
          <a:endParaRPr lang="en-US"/>
        </a:p>
      </dgm:t>
    </dgm:pt>
    <dgm:pt modelId="{59B885F3-C6F0-44C4-B402-C678055B0809}" type="sibTrans" cxnId="{5361BB98-61DC-432C-BBA1-4EA4E96769FA}">
      <dgm:prSet/>
      <dgm:spPr/>
      <dgm:t>
        <a:bodyPr/>
        <a:lstStyle/>
        <a:p>
          <a:endParaRPr lang="en-US"/>
        </a:p>
      </dgm:t>
    </dgm:pt>
    <dgm:pt modelId="{417DA8C8-24A1-4F20-B661-0DAABC3C5ED6}" type="pres">
      <dgm:prSet presAssocID="{12008B36-01E8-4885-8A51-8392E983DBF2}" presName="linear" presStyleCnt="0">
        <dgm:presLayoutVars>
          <dgm:animLvl val="lvl"/>
          <dgm:resizeHandles val="exact"/>
        </dgm:presLayoutVars>
      </dgm:prSet>
      <dgm:spPr/>
    </dgm:pt>
    <dgm:pt modelId="{46AF4BAE-1C11-4513-AEE5-6657226DE3D5}" type="pres">
      <dgm:prSet presAssocID="{29238DE1-4B77-4B35-BD6D-3902812E5C48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9497057E-3A10-4AA1-847F-7451C695CE64}" type="pres">
      <dgm:prSet presAssocID="{CED85E7A-1096-4BB2-B62A-BA0A6031CF6A}" presName="spacer" presStyleCnt="0"/>
      <dgm:spPr/>
    </dgm:pt>
    <dgm:pt modelId="{6978D228-9252-4015-9130-DA3487B99255}" type="pres">
      <dgm:prSet presAssocID="{5D9425AA-FCCA-4225-9DA4-590E4AF1859C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543A2911-DBD1-409D-B41D-32D1BB951813}" type="pres">
      <dgm:prSet presAssocID="{2AFA1F66-33E7-41A7-A90E-1D6C2CAA34F0}" presName="spacer" presStyleCnt="0"/>
      <dgm:spPr/>
    </dgm:pt>
    <dgm:pt modelId="{D33B6551-434B-4E81-8353-68B6516C6429}" type="pres">
      <dgm:prSet presAssocID="{D65861CA-F942-42CD-B1FB-3399A94EC1DA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4A75554D-B66C-4D95-A715-54CA8F4EB623}" type="pres">
      <dgm:prSet presAssocID="{6917F377-9C3D-41D4-BD8E-62594FB33A09}" presName="spacer" presStyleCnt="0"/>
      <dgm:spPr/>
    </dgm:pt>
    <dgm:pt modelId="{1DF000D8-15A1-4D71-A9F8-7B9CB75850EA}" type="pres">
      <dgm:prSet presAssocID="{248234CA-BC50-48B4-A35E-B12A2E277AAA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C29A05A3-F2FE-44F7-84C5-D14084FBC6DE}" type="pres">
      <dgm:prSet presAssocID="{BB51175F-F1A6-49A2-884B-2ADB270D00F3}" presName="spacer" presStyleCnt="0"/>
      <dgm:spPr/>
    </dgm:pt>
    <dgm:pt modelId="{37CB1E6B-B5EE-4EAF-AB3E-60F32AB898FD}" type="pres">
      <dgm:prSet presAssocID="{37FBFCD9-1CD8-4BAE-8409-2D8F45B6A6A7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517CB472-4940-4086-A1E1-75B58930F888}" type="pres">
      <dgm:prSet presAssocID="{AD6476AB-08F0-498B-8589-D2BCC1F73D92}" presName="spacer" presStyleCnt="0"/>
      <dgm:spPr/>
    </dgm:pt>
    <dgm:pt modelId="{6D6E35AE-3C24-490A-864D-CE522016BD0E}" type="pres">
      <dgm:prSet presAssocID="{7F5CE88E-1C84-472A-90E4-8DDF9E2912BD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FC2A0904-47AA-4DCE-9669-056821A13776}" srcId="{12008B36-01E8-4885-8A51-8392E983DBF2}" destId="{248234CA-BC50-48B4-A35E-B12A2E277AAA}" srcOrd="3" destOrd="0" parTransId="{5A9DA7FB-A6E3-4B99-ABA4-404F02A31705}" sibTransId="{BB51175F-F1A6-49A2-884B-2ADB270D00F3}"/>
    <dgm:cxn modelId="{6854710D-1C9D-4091-8659-5D93AFAE9E0D}" type="presOf" srcId="{5D9425AA-FCCA-4225-9DA4-590E4AF1859C}" destId="{6978D228-9252-4015-9130-DA3487B99255}" srcOrd="0" destOrd="0" presId="urn:microsoft.com/office/officeart/2005/8/layout/vList2"/>
    <dgm:cxn modelId="{1FC7554B-E095-4806-A9BA-0A1A18B59B9F}" type="presOf" srcId="{D65861CA-F942-42CD-B1FB-3399A94EC1DA}" destId="{D33B6551-434B-4E81-8353-68B6516C6429}" srcOrd="0" destOrd="0" presId="urn:microsoft.com/office/officeart/2005/8/layout/vList2"/>
    <dgm:cxn modelId="{A4B0C851-2311-4D02-8AA0-A58791F170E9}" type="presOf" srcId="{12008B36-01E8-4885-8A51-8392E983DBF2}" destId="{417DA8C8-24A1-4F20-B661-0DAABC3C5ED6}" srcOrd="0" destOrd="0" presId="urn:microsoft.com/office/officeart/2005/8/layout/vList2"/>
    <dgm:cxn modelId="{0F3EE254-1E5B-4E27-9B99-8D2082EFC6FF}" srcId="{12008B36-01E8-4885-8A51-8392E983DBF2}" destId="{D65861CA-F942-42CD-B1FB-3399A94EC1DA}" srcOrd="2" destOrd="0" parTransId="{BD2AC274-E3B3-41AD-BED4-8DFC2E29A8BD}" sibTransId="{6917F377-9C3D-41D4-BD8E-62594FB33A09}"/>
    <dgm:cxn modelId="{8DA27B79-C8D4-497C-9796-0DF223E090C6}" type="presOf" srcId="{37FBFCD9-1CD8-4BAE-8409-2D8F45B6A6A7}" destId="{37CB1E6B-B5EE-4EAF-AB3E-60F32AB898FD}" srcOrd="0" destOrd="0" presId="urn:microsoft.com/office/officeart/2005/8/layout/vList2"/>
    <dgm:cxn modelId="{32849381-333F-4396-92BB-FCED384A5402}" type="presOf" srcId="{248234CA-BC50-48B4-A35E-B12A2E277AAA}" destId="{1DF000D8-15A1-4D71-A9F8-7B9CB75850EA}" srcOrd="0" destOrd="0" presId="urn:microsoft.com/office/officeart/2005/8/layout/vList2"/>
    <dgm:cxn modelId="{AA31F381-D94D-47DB-A80D-3DAF68F9DEA0}" srcId="{12008B36-01E8-4885-8A51-8392E983DBF2}" destId="{5D9425AA-FCCA-4225-9DA4-590E4AF1859C}" srcOrd="1" destOrd="0" parTransId="{27C90B05-FC5B-42D3-A23A-5E78DC36CC17}" sibTransId="{2AFA1F66-33E7-41A7-A90E-1D6C2CAA34F0}"/>
    <dgm:cxn modelId="{69D7788C-F4A6-4D6B-BB2F-27EAEB921EDE}" type="presOf" srcId="{29238DE1-4B77-4B35-BD6D-3902812E5C48}" destId="{46AF4BAE-1C11-4513-AEE5-6657226DE3D5}" srcOrd="0" destOrd="0" presId="urn:microsoft.com/office/officeart/2005/8/layout/vList2"/>
    <dgm:cxn modelId="{04C98D91-366E-436C-B942-061CC5B1E947}" srcId="{12008B36-01E8-4885-8A51-8392E983DBF2}" destId="{37FBFCD9-1CD8-4BAE-8409-2D8F45B6A6A7}" srcOrd="4" destOrd="0" parTransId="{E7A9268B-C39A-4C8A-9DFE-FD458CD0987B}" sibTransId="{AD6476AB-08F0-498B-8589-D2BCC1F73D92}"/>
    <dgm:cxn modelId="{5361BB98-61DC-432C-BBA1-4EA4E96769FA}" srcId="{12008B36-01E8-4885-8A51-8392E983DBF2}" destId="{7F5CE88E-1C84-472A-90E4-8DDF9E2912BD}" srcOrd="5" destOrd="0" parTransId="{12ADA1AC-C078-487C-B3A5-5432A22E1D29}" sibTransId="{59B885F3-C6F0-44C4-B402-C678055B0809}"/>
    <dgm:cxn modelId="{FB538CA1-8BC6-4076-BF9C-9F1D72BCFBA4}" type="presOf" srcId="{7F5CE88E-1C84-472A-90E4-8DDF9E2912BD}" destId="{6D6E35AE-3C24-490A-864D-CE522016BD0E}" srcOrd="0" destOrd="0" presId="urn:microsoft.com/office/officeart/2005/8/layout/vList2"/>
    <dgm:cxn modelId="{847563F5-3AE4-42D3-9D1F-BD08E2D02621}" srcId="{12008B36-01E8-4885-8A51-8392E983DBF2}" destId="{29238DE1-4B77-4B35-BD6D-3902812E5C48}" srcOrd="0" destOrd="0" parTransId="{EF91B296-CDE9-496C-93F4-7BC53533D868}" sibTransId="{CED85E7A-1096-4BB2-B62A-BA0A6031CF6A}"/>
    <dgm:cxn modelId="{B521A24E-885A-4294-8F27-45F4FB136C1A}" type="presParOf" srcId="{417DA8C8-24A1-4F20-B661-0DAABC3C5ED6}" destId="{46AF4BAE-1C11-4513-AEE5-6657226DE3D5}" srcOrd="0" destOrd="0" presId="urn:microsoft.com/office/officeart/2005/8/layout/vList2"/>
    <dgm:cxn modelId="{F2745785-F13B-4F1E-8353-AFF3A99CF959}" type="presParOf" srcId="{417DA8C8-24A1-4F20-B661-0DAABC3C5ED6}" destId="{9497057E-3A10-4AA1-847F-7451C695CE64}" srcOrd="1" destOrd="0" presId="urn:microsoft.com/office/officeart/2005/8/layout/vList2"/>
    <dgm:cxn modelId="{75628EC6-5ECC-4074-BEFA-3B2A485DEE19}" type="presParOf" srcId="{417DA8C8-24A1-4F20-B661-0DAABC3C5ED6}" destId="{6978D228-9252-4015-9130-DA3487B99255}" srcOrd="2" destOrd="0" presId="urn:microsoft.com/office/officeart/2005/8/layout/vList2"/>
    <dgm:cxn modelId="{031F94A9-7E8A-462A-890F-79AD6BEB9259}" type="presParOf" srcId="{417DA8C8-24A1-4F20-B661-0DAABC3C5ED6}" destId="{543A2911-DBD1-409D-B41D-32D1BB951813}" srcOrd="3" destOrd="0" presId="urn:microsoft.com/office/officeart/2005/8/layout/vList2"/>
    <dgm:cxn modelId="{3F15F9AC-D12B-4C63-B2E8-4ECBD196F4EC}" type="presParOf" srcId="{417DA8C8-24A1-4F20-B661-0DAABC3C5ED6}" destId="{D33B6551-434B-4E81-8353-68B6516C6429}" srcOrd="4" destOrd="0" presId="urn:microsoft.com/office/officeart/2005/8/layout/vList2"/>
    <dgm:cxn modelId="{825F4574-12E6-4746-8207-3E26481DFABF}" type="presParOf" srcId="{417DA8C8-24A1-4F20-B661-0DAABC3C5ED6}" destId="{4A75554D-B66C-4D95-A715-54CA8F4EB623}" srcOrd="5" destOrd="0" presId="urn:microsoft.com/office/officeart/2005/8/layout/vList2"/>
    <dgm:cxn modelId="{EECA6AA9-EB9C-4BDF-96C2-959A2D25D962}" type="presParOf" srcId="{417DA8C8-24A1-4F20-B661-0DAABC3C5ED6}" destId="{1DF000D8-15A1-4D71-A9F8-7B9CB75850EA}" srcOrd="6" destOrd="0" presId="urn:microsoft.com/office/officeart/2005/8/layout/vList2"/>
    <dgm:cxn modelId="{91BC147C-E203-4738-8A4D-88B7E7DB8585}" type="presParOf" srcId="{417DA8C8-24A1-4F20-B661-0DAABC3C5ED6}" destId="{C29A05A3-F2FE-44F7-84C5-D14084FBC6DE}" srcOrd="7" destOrd="0" presId="urn:microsoft.com/office/officeart/2005/8/layout/vList2"/>
    <dgm:cxn modelId="{A5D392AD-CA47-49A4-8EB6-CA547602F2FB}" type="presParOf" srcId="{417DA8C8-24A1-4F20-B661-0DAABC3C5ED6}" destId="{37CB1E6B-B5EE-4EAF-AB3E-60F32AB898FD}" srcOrd="8" destOrd="0" presId="urn:microsoft.com/office/officeart/2005/8/layout/vList2"/>
    <dgm:cxn modelId="{A35550AA-4FE1-4A6D-8AD3-D4E811AB118F}" type="presParOf" srcId="{417DA8C8-24A1-4F20-B661-0DAABC3C5ED6}" destId="{517CB472-4940-4086-A1E1-75B58930F888}" srcOrd="9" destOrd="0" presId="urn:microsoft.com/office/officeart/2005/8/layout/vList2"/>
    <dgm:cxn modelId="{2C25B776-8DBE-4D19-9EDE-799D78DDDBB2}" type="presParOf" srcId="{417DA8C8-24A1-4F20-B661-0DAABC3C5ED6}" destId="{6D6E35AE-3C24-490A-864D-CE522016BD0E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0A31F74-CF41-4AAA-B80C-704BDDC4C7E5}" type="doc">
      <dgm:prSet loTypeId="urn:microsoft.com/office/officeart/2005/8/layout/default" loCatId="list" qsTypeId="urn:microsoft.com/office/officeart/2005/8/quickstyle/simple1" qsCatId="simple" csTypeId="urn:microsoft.com/office/officeart/2005/8/colors/accent5_3" csCatId="accent5" phldr="1"/>
      <dgm:spPr/>
      <dgm:t>
        <a:bodyPr/>
        <a:lstStyle/>
        <a:p>
          <a:endParaRPr lang="en-US"/>
        </a:p>
      </dgm:t>
    </dgm:pt>
    <dgm:pt modelId="{BD380678-CA71-4529-A461-8385EC65F557}">
      <dgm:prSet/>
      <dgm:spPr/>
      <dgm:t>
        <a:bodyPr/>
        <a:lstStyle/>
        <a:p>
          <a:r>
            <a:rPr lang="en-US" b="1" dirty="0">
              <a:latin typeface="Century Gothic" panose="020B0502020202020204" pitchFamily="34" charset="0"/>
            </a:rPr>
            <a:t>Turf Maintenance</a:t>
          </a:r>
        </a:p>
      </dgm:t>
    </dgm:pt>
    <dgm:pt modelId="{BF506490-7CDA-4650-A6C2-C4BCE02DE7ED}" type="parTrans" cxnId="{0CFD8D64-3F5B-4A8E-9F4C-04449F26E78E}">
      <dgm:prSet/>
      <dgm:spPr/>
      <dgm:t>
        <a:bodyPr/>
        <a:lstStyle/>
        <a:p>
          <a:endParaRPr lang="en-US"/>
        </a:p>
      </dgm:t>
    </dgm:pt>
    <dgm:pt modelId="{1E475C4B-7EE6-46A4-809C-38CDEBFC2A55}" type="sibTrans" cxnId="{0CFD8D64-3F5B-4A8E-9F4C-04449F26E78E}">
      <dgm:prSet/>
      <dgm:spPr/>
      <dgm:t>
        <a:bodyPr/>
        <a:lstStyle/>
        <a:p>
          <a:endParaRPr lang="en-US"/>
        </a:p>
      </dgm:t>
    </dgm:pt>
    <dgm:pt modelId="{5F40ABD7-92F7-4045-9B9E-5107B33AC5E3}">
      <dgm:prSet/>
      <dgm:spPr/>
      <dgm:t>
        <a:bodyPr/>
        <a:lstStyle/>
        <a:p>
          <a:r>
            <a:rPr lang="en-US" b="1" dirty="0">
              <a:latin typeface="Century Gothic" panose="020B0502020202020204" pitchFamily="34" charset="0"/>
            </a:rPr>
            <a:t>Shrub and Groundcover Maintenance</a:t>
          </a:r>
        </a:p>
      </dgm:t>
    </dgm:pt>
    <dgm:pt modelId="{CD75C9EC-5143-4F66-8DB1-3DFDA00CC62F}" type="parTrans" cxnId="{C7E25804-51C0-4F70-A279-E01E42B129AB}">
      <dgm:prSet/>
      <dgm:spPr/>
      <dgm:t>
        <a:bodyPr/>
        <a:lstStyle/>
        <a:p>
          <a:endParaRPr lang="en-US"/>
        </a:p>
      </dgm:t>
    </dgm:pt>
    <dgm:pt modelId="{289ED614-7B5A-4B94-90E0-C597D308C62B}" type="sibTrans" cxnId="{C7E25804-51C0-4F70-A279-E01E42B129AB}">
      <dgm:prSet/>
      <dgm:spPr/>
      <dgm:t>
        <a:bodyPr/>
        <a:lstStyle/>
        <a:p>
          <a:endParaRPr lang="en-US"/>
        </a:p>
      </dgm:t>
    </dgm:pt>
    <dgm:pt modelId="{A7EC8C32-53F9-4542-B608-65DA913F0CFD}">
      <dgm:prSet/>
      <dgm:spPr/>
      <dgm:t>
        <a:bodyPr/>
        <a:lstStyle/>
        <a:p>
          <a:r>
            <a:rPr lang="en-US" b="1" dirty="0">
              <a:latin typeface="Century Gothic" panose="020B0502020202020204" pitchFamily="34" charset="0"/>
            </a:rPr>
            <a:t>Rodent / Pest Control</a:t>
          </a:r>
        </a:p>
      </dgm:t>
    </dgm:pt>
    <dgm:pt modelId="{5B8B2306-7D2B-4CB2-A523-D751B34455AA}" type="parTrans" cxnId="{7A7AE62A-98E2-473E-881E-B5821BEE675E}">
      <dgm:prSet/>
      <dgm:spPr/>
      <dgm:t>
        <a:bodyPr/>
        <a:lstStyle/>
        <a:p>
          <a:endParaRPr lang="en-US"/>
        </a:p>
      </dgm:t>
    </dgm:pt>
    <dgm:pt modelId="{6A9E362A-599B-48FB-8642-26E2A818AD6E}" type="sibTrans" cxnId="{7A7AE62A-98E2-473E-881E-B5821BEE675E}">
      <dgm:prSet/>
      <dgm:spPr/>
      <dgm:t>
        <a:bodyPr/>
        <a:lstStyle/>
        <a:p>
          <a:endParaRPr lang="en-US"/>
        </a:p>
      </dgm:t>
    </dgm:pt>
    <dgm:pt modelId="{E5E999E1-3465-4F50-8E29-D234CC9B9A30}">
      <dgm:prSet/>
      <dgm:spPr/>
      <dgm:t>
        <a:bodyPr/>
        <a:lstStyle/>
        <a:p>
          <a:r>
            <a:rPr lang="en-US" b="1" dirty="0">
              <a:latin typeface="Century Gothic" panose="020B0502020202020204" pitchFamily="34" charset="0"/>
            </a:rPr>
            <a:t>Tree Care</a:t>
          </a:r>
        </a:p>
      </dgm:t>
    </dgm:pt>
    <dgm:pt modelId="{5E0B23E3-8F88-4B34-BBEB-B4F309018C83}" type="parTrans" cxnId="{3609669B-3FE9-445A-94B6-062C684E19C2}">
      <dgm:prSet/>
      <dgm:spPr/>
      <dgm:t>
        <a:bodyPr/>
        <a:lstStyle/>
        <a:p>
          <a:endParaRPr lang="en-US"/>
        </a:p>
      </dgm:t>
    </dgm:pt>
    <dgm:pt modelId="{92A71709-67C3-43E1-A6B4-130993C3D4D0}" type="sibTrans" cxnId="{3609669B-3FE9-445A-94B6-062C684E19C2}">
      <dgm:prSet/>
      <dgm:spPr/>
      <dgm:t>
        <a:bodyPr/>
        <a:lstStyle/>
        <a:p>
          <a:endParaRPr lang="en-US"/>
        </a:p>
      </dgm:t>
    </dgm:pt>
    <dgm:pt modelId="{77D7D510-9E62-4893-B1C0-C0AFDFB28F85}">
      <dgm:prSet/>
      <dgm:spPr/>
      <dgm:t>
        <a:bodyPr/>
        <a:lstStyle/>
        <a:p>
          <a:r>
            <a:rPr lang="en-US" b="1" dirty="0">
              <a:latin typeface="Century Gothic" panose="020B0502020202020204" pitchFamily="34" charset="0"/>
            </a:rPr>
            <a:t>General Park Maintenance</a:t>
          </a:r>
        </a:p>
      </dgm:t>
    </dgm:pt>
    <dgm:pt modelId="{104F1710-60F9-42AB-A99E-DED10EA14F9C}" type="parTrans" cxnId="{E73ECBA5-0C46-49F9-92CB-D51BF4392A70}">
      <dgm:prSet/>
      <dgm:spPr/>
      <dgm:t>
        <a:bodyPr/>
        <a:lstStyle/>
        <a:p>
          <a:endParaRPr lang="en-US"/>
        </a:p>
      </dgm:t>
    </dgm:pt>
    <dgm:pt modelId="{8F2B5E1D-F210-4394-BC80-6B46BBCC3E10}" type="sibTrans" cxnId="{E73ECBA5-0C46-49F9-92CB-D51BF4392A70}">
      <dgm:prSet/>
      <dgm:spPr/>
      <dgm:t>
        <a:bodyPr/>
        <a:lstStyle/>
        <a:p>
          <a:endParaRPr lang="en-US"/>
        </a:p>
      </dgm:t>
    </dgm:pt>
    <dgm:pt modelId="{0E7128C5-B504-4E83-B6EF-EA80A04B5C4F}">
      <dgm:prSet/>
      <dgm:spPr/>
      <dgm:t>
        <a:bodyPr/>
        <a:lstStyle/>
        <a:p>
          <a:r>
            <a:rPr lang="en-US" b="1" dirty="0">
              <a:latin typeface="Century Gothic" panose="020B0502020202020204" pitchFamily="34" charset="0"/>
            </a:rPr>
            <a:t>Hardscape</a:t>
          </a:r>
        </a:p>
        <a:p>
          <a:r>
            <a:rPr lang="en-US" b="1" dirty="0">
              <a:latin typeface="Century Gothic" panose="020B0502020202020204" pitchFamily="34" charset="0"/>
            </a:rPr>
            <a:t>Maintenance</a:t>
          </a:r>
          <a:endParaRPr lang="en-US" dirty="0">
            <a:latin typeface="Century Gothic" panose="020B0502020202020204" pitchFamily="34" charset="0"/>
          </a:endParaRPr>
        </a:p>
      </dgm:t>
    </dgm:pt>
    <dgm:pt modelId="{2DC123F1-1BC8-4F48-9EFB-E10E3C27C07C}" type="parTrans" cxnId="{4ECEA49F-BBA9-41CD-9BD5-974D13D34327}">
      <dgm:prSet/>
      <dgm:spPr/>
      <dgm:t>
        <a:bodyPr/>
        <a:lstStyle/>
        <a:p>
          <a:endParaRPr lang="en-US"/>
        </a:p>
      </dgm:t>
    </dgm:pt>
    <dgm:pt modelId="{D3707FB3-CA82-44B4-A398-40A359B98799}" type="sibTrans" cxnId="{4ECEA49F-BBA9-41CD-9BD5-974D13D34327}">
      <dgm:prSet/>
      <dgm:spPr/>
      <dgm:t>
        <a:bodyPr/>
        <a:lstStyle/>
        <a:p>
          <a:endParaRPr lang="en-US"/>
        </a:p>
      </dgm:t>
    </dgm:pt>
    <dgm:pt modelId="{91FBAFF5-1051-405A-9D4D-3043E4186DE9}">
      <dgm:prSet/>
      <dgm:spPr/>
      <dgm:t>
        <a:bodyPr/>
        <a:lstStyle/>
        <a:p>
          <a:r>
            <a:rPr lang="en-US" b="1" dirty="0">
              <a:latin typeface="Century Gothic" panose="020B0502020202020204" pitchFamily="34" charset="0"/>
            </a:rPr>
            <a:t>Playground Inspections</a:t>
          </a:r>
        </a:p>
      </dgm:t>
    </dgm:pt>
    <dgm:pt modelId="{9FCB7026-14DB-42D1-BC0F-89158B87E865}" type="parTrans" cxnId="{09CA0BAD-E1EC-4F40-9760-47C6D16FBDF4}">
      <dgm:prSet/>
      <dgm:spPr/>
      <dgm:t>
        <a:bodyPr/>
        <a:lstStyle/>
        <a:p>
          <a:endParaRPr lang="en-US"/>
        </a:p>
      </dgm:t>
    </dgm:pt>
    <dgm:pt modelId="{EF9A7276-07BD-40B0-8953-73A599140FE2}" type="sibTrans" cxnId="{09CA0BAD-E1EC-4F40-9760-47C6D16FBDF4}">
      <dgm:prSet/>
      <dgm:spPr/>
      <dgm:t>
        <a:bodyPr/>
        <a:lstStyle/>
        <a:p>
          <a:endParaRPr lang="en-US"/>
        </a:p>
      </dgm:t>
    </dgm:pt>
    <dgm:pt modelId="{5DC7120C-728E-4182-9D1A-F1F584EF10F0}">
      <dgm:prSet/>
      <dgm:spPr/>
      <dgm:t>
        <a:bodyPr/>
        <a:lstStyle/>
        <a:p>
          <a:r>
            <a:rPr lang="en-US" b="1" dirty="0">
              <a:latin typeface="Century Gothic" panose="020B0502020202020204" pitchFamily="34" charset="0"/>
            </a:rPr>
            <a:t>Irrigation System Maintenance</a:t>
          </a:r>
          <a:endParaRPr lang="en-US" dirty="0">
            <a:latin typeface="Century Gothic" panose="020B0502020202020204" pitchFamily="34" charset="0"/>
          </a:endParaRPr>
        </a:p>
      </dgm:t>
    </dgm:pt>
    <dgm:pt modelId="{2B750CB5-4FF6-4456-A0CF-765C0FBE15C5}" type="parTrans" cxnId="{935F0938-AC89-447E-927A-64B894D15A16}">
      <dgm:prSet/>
      <dgm:spPr/>
      <dgm:t>
        <a:bodyPr/>
        <a:lstStyle/>
        <a:p>
          <a:endParaRPr lang="en-US"/>
        </a:p>
      </dgm:t>
    </dgm:pt>
    <dgm:pt modelId="{CE2345F9-3162-4359-A5B4-4C2AF436A524}" type="sibTrans" cxnId="{935F0938-AC89-447E-927A-64B894D15A16}">
      <dgm:prSet/>
      <dgm:spPr/>
      <dgm:t>
        <a:bodyPr/>
        <a:lstStyle/>
        <a:p>
          <a:endParaRPr lang="en-US"/>
        </a:p>
      </dgm:t>
    </dgm:pt>
    <dgm:pt modelId="{C4D905B7-1886-40A4-8C73-8C8447575E5D}">
      <dgm:prSet/>
      <dgm:spPr/>
      <dgm:t>
        <a:bodyPr/>
        <a:lstStyle/>
        <a:p>
          <a:r>
            <a:rPr lang="en-US" b="1" dirty="0">
              <a:latin typeface="Century Gothic" panose="020B0502020202020204" pitchFamily="34" charset="0"/>
            </a:rPr>
            <a:t>Sports Field / Court Light Maintenance</a:t>
          </a:r>
        </a:p>
      </dgm:t>
    </dgm:pt>
    <dgm:pt modelId="{301CBFB1-0629-4E68-BB95-65F46741A775}" type="parTrans" cxnId="{D25EE744-E44F-4CE6-8C0C-E0DEF4733D1C}">
      <dgm:prSet/>
      <dgm:spPr/>
      <dgm:t>
        <a:bodyPr/>
        <a:lstStyle/>
        <a:p>
          <a:endParaRPr lang="en-US"/>
        </a:p>
      </dgm:t>
    </dgm:pt>
    <dgm:pt modelId="{B8C61B77-D1DD-4C80-856B-58C951D51650}" type="sibTrans" cxnId="{D25EE744-E44F-4CE6-8C0C-E0DEF4733D1C}">
      <dgm:prSet/>
      <dgm:spPr/>
      <dgm:t>
        <a:bodyPr/>
        <a:lstStyle/>
        <a:p>
          <a:endParaRPr lang="en-US"/>
        </a:p>
      </dgm:t>
    </dgm:pt>
    <dgm:pt modelId="{76D1923B-B65B-4810-BCD8-0B3527B8F064}">
      <dgm:prSet/>
      <dgm:spPr/>
      <dgm:t>
        <a:bodyPr/>
        <a:lstStyle/>
        <a:p>
          <a:r>
            <a:rPr lang="en-US" b="1" dirty="0">
              <a:latin typeface="Century Gothic" panose="020B0502020202020204" pitchFamily="34" charset="0"/>
            </a:rPr>
            <a:t>Tennis and Basketball Courts</a:t>
          </a:r>
        </a:p>
      </dgm:t>
    </dgm:pt>
    <dgm:pt modelId="{4AFE2F4D-2942-4FE0-B997-D1CF64B5FD57}" type="parTrans" cxnId="{C1969DD8-7DA6-4564-8439-9C9C4F3BBFA9}">
      <dgm:prSet/>
      <dgm:spPr/>
      <dgm:t>
        <a:bodyPr/>
        <a:lstStyle/>
        <a:p>
          <a:endParaRPr lang="en-US"/>
        </a:p>
      </dgm:t>
    </dgm:pt>
    <dgm:pt modelId="{A62BDE44-7932-4348-A2AB-5E854BA635D8}" type="sibTrans" cxnId="{C1969DD8-7DA6-4564-8439-9C9C4F3BBFA9}">
      <dgm:prSet/>
      <dgm:spPr/>
      <dgm:t>
        <a:bodyPr/>
        <a:lstStyle/>
        <a:p>
          <a:endParaRPr lang="en-US"/>
        </a:p>
      </dgm:t>
    </dgm:pt>
    <dgm:pt modelId="{9040E228-8310-453E-8FE0-D8E692D043AB}">
      <dgm:prSet/>
      <dgm:spPr/>
      <dgm:t>
        <a:bodyPr/>
        <a:lstStyle/>
        <a:p>
          <a:r>
            <a:rPr lang="en-US" b="1" dirty="0">
              <a:latin typeface="Century Gothic" panose="020B0502020202020204" pitchFamily="34" charset="0"/>
            </a:rPr>
            <a:t>Picnic Shelters, Gazebos, and Reservation Areas </a:t>
          </a:r>
        </a:p>
      </dgm:t>
    </dgm:pt>
    <dgm:pt modelId="{3D77BF9B-E8F1-4009-8D5B-F92C022683E5}" type="parTrans" cxnId="{ED93B2B2-515B-4433-85A1-BB42E2BE4D37}">
      <dgm:prSet/>
      <dgm:spPr/>
      <dgm:t>
        <a:bodyPr/>
        <a:lstStyle/>
        <a:p>
          <a:endParaRPr lang="en-US"/>
        </a:p>
      </dgm:t>
    </dgm:pt>
    <dgm:pt modelId="{922DB04C-E3B2-49B5-AF27-D99A3A80FC27}" type="sibTrans" cxnId="{ED93B2B2-515B-4433-85A1-BB42E2BE4D37}">
      <dgm:prSet/>
      <dgm:spPr/>
      <dgm:t>
        <a:bodyPr/>
        <a:lstStyle/>
        <a:p>
          <a:endParaRPr lang="en-US"/>
        </a:p>
      </dgm:t>
    </dgm:pt>
    <dgm:pt modelId="{E260CEE2-3416-4E69-BC6E-51EC6EA88BE2}" type="pres">
      <dgm:prSet presAssocID="{70A31F74-CF41-4AAA-B80C-704BDDC4C7E5}" presName="diagram" presStyleCnt="0">
        <dgm:presLayoutVars>
          <dgm:dir/>
          <dgm:resizeHandles val="exact"/>
        </dgm:presLayoutVars>
      </dgm:prSet>
      <dgm:spPr/>
    </dgm:pt>
    <dgm:pt modelId="{D87F068D-1779-4D53-B9E2-B7A269A0527D}" type="pres">
      <dgm:prSet presAssocID="{BD380678-CA71-4529-A461-8385EC65F557}" presName="node" presStyleLbl="node1" presStyleIdx="0" presStyleCnt="11">
        <dgm:presLayoutVars>
          <dgm:bulletEnabled val="1"/>
        </dgm:presLayoutVars>
      </dgm:prSet>
      <dgm:spPr/>
    </dgm:pt>
    <dgm:pt modelId="{E70843CA-FE9E-4B9E-9897-C94CE63494D9}" type="pres">
      <dgm:prSet presAssocID="{1E475C4B-7EE6-46A4-809C-38CDEBFC2A55}" presName="sibTrans" presStyleCnt="0"/>
      <dgm:spPr/>
    </dgm:pt>
    <dgm:pt modelId="{FF0189A9-2A3E-4808-92EC-F3D297178B49}" type="pres">
      <dgm:prSet presAssocID="{5F40ABD7-92F7-4045-9B9E-5107B33AC5E3}" presName="node" presStyleLbl="node1" presStyleIdx="1" presStyleCnt="11">
        <dgm:presLayoutVars>
          <dgm:bulletEnabled val="1"/>
        </dgm:presLayoutVars>
      </dgm:prSet>
      <dgm:spPr/>
    </dgm:pt>
    <dgm:pt modelId="{A55F8C62-7ED0-485E-BCCD-2323702F75BD}" type="pres">
      <dgm:prSet presAssocID="{289ED614-7B5A-4B94-90E0-C597D308C62B}" presName="sibTrans" presStyleCnt="0"/>
      <dgm:spPr/>
    </dgm:pt>
    <dgm:pt modelId="{AE917FAA-9B81-4744-8E70-A213ACE0C559}" type="pres">
      <dgm:prSet presAssocID="{A7EC8C32-53F9-4542-B608-65DA913F0CFD}" presName="node" presStyleLbl="node1" presStyleIdx="2" presStyleCnt="11">
        <dgm:presLayoutVars>
          <dgm:bulletEnabled val="1"/>
        </dgm:presLayoutVars>
      </dgm:prSet>
      <dgm:spPr/>
    </dgm:pt>
    <dgm:pt modelId="{27529525-AAE4-47FE-AC62-1A9672FE020A}" type="pres">
      <dgm:prSet presAssocID="{6A9E362A-599B-48FB-8642-26E2A818AD6E}" presName="sibTrans" presStyleCnt="0"/>
      <dgm:spPr/>
    </dgm:pt>
    <dgm:pt modelId="{0C6180D6-EC97-4DD2-88F7-3CBE1BA967F2}" type="pres">
      <dgm:prSet presAssocID="{E5E999E1-3465-4F50-8E29-D234CC9B9A30}" presName="node" presStyleLbl="node1" presStyleIdx="3" presStyleCnt="11">
        <dgm:presLayoutVars>
          <dgm:bulletEnabled val="1"/>
        </dgm:presLayoutVars>
      </dgm:prSet>
      <dgm:spPr/>
    </dgm:pt>
    <dgm:pt modelId="{C85EF700-7238-470B-A82B-8864F4BCD285}" type="pres">
      <dgm:prSet presAssocID="{92A71709-67C3-43E1-A6B4-130993C3D4D0}" presName="sibTrans" presStyleCnt="0"/>
      <dgm:spPr/>
    </dgm:pt>
    <dgm:pt modelId="{BFD1DA20-444E-47B6-B0AC-D7C6F7B99F6F}" type="pres">
      <dgm:prSet presAssocID="{0E7128C5-B504-4E83-B6EF-EA80A04B5C4F}" presName="node" presStyleLbl="node1" presStyleIdx="4" presStyleCnt="11">
        <dgm:presLayoutVars>
          <dgm:bulletEnabled val="1"/>
        </dgm:presLayoutVars>
      </dgm:prSet>
      <dgm:spPr/>
    </dgm:pt>
    <dgm:pt modelId="{255C0D17-721A-4374-86F0-FCC274F2405C}" type="pres">
      <dgm:prSet presAssocID="{D3707FB3-CA82-44B4-A398-40A359B98799}" presName="sibTrans" presStyleCnt="0"/>
      <dgm:spPr/>
    </dgm:pt>
    <dgm:pt modelId="{FB95BCF6-1DA1-4147-BF4F-EAA6622CAA6A}" type="pres">
      <dgm:prSet presAssocID="{5DC7120C-728E-4182-9D1A-F1F584EF10F0}" presName="node" presStyleLbl="node1" presStyleIdx="5" presStyleCnt="11">
        <dgm:presLayoutVars>
          <dgm:bulletEnabled val="1"/>
        </dgm:presLayoutVars>
      </dgm:prSet>
      <dgm:spPr/>
    </dgm:pt>
    <dgm:pt modelId="{F95E0F94-333E-4445-B484-7E79E461F4AF}" type="pres">
      <dgm:prSet presAssocID="{CE2345F9-3162-4359-A5B4-4C2AF436A524}" presName="sibTrans" presStyleCnt="0"/>
      <dgm:spPr/>
    </dgm:pt>
    <dgm:pt modelId="{2C459427-2674-4B11-A987-C1249626469C}" type="pres">
      <dgm:prSet presAssocID="{77D7D510-9E62-4893-B1C0-C0AFDFB28F85}" presName="node" presStyleLbl="node1" presStyleIdx="6" presStyleCnt="11">
        <dgm:presLayoutVars>
          <dgm:bulletEnabled val="1"/>
        </dgm:presLayoutVars>
      </dgm:prSet>
      <dgm:spPr/>
    </dgm:pt>
    <dgm:pt modelId="{828083A6-B15A-4FC5-8528-AFB7E327A05B}" type="pres">
      <dgm:prSet presAssocID="{8F2B5E1D-F210-4394-BC80-6B46BBCC3E10}" presName="sibTrans" presStyleCnt="0"/>
      <dgm:spPr/>
    </dgm:pt>
    <dgm:pt modelId="{33599F81-A8D4-442D-A559-D67C1FA13B06}" type="pres">
      <dgm:prSet presAssocID="{91FBAFF5-1051-405A-9D4D-3043E4186DE9}" presName="node" presStyleLbl="node1" presStyleIdx="7" presStyleCnt="11">
        <dgm:presLayoutVars>
          <dgm:bulletEnabled val="1"/>
        </dgm:presLayoutVars>
      </dgm:prSet>
      <dgm:spPr/>
    </dgm:pt>
    <dgm:pt modelId="{129E8533-1704-4AA5-ABDF-12066561AFA7}" type="pres">
      <dgm:prSet presAssocID="{EF9A7276-07BD-40B0-8953-73A599140FE2}" presName="sibTrans" presStyleCnt="0"/>
      <dgm:spPr/>
    </dgm:pt>
    <dgm:pt modelId="{DEE539CA-B676-4023-BBDA-9B9B48435186}" type="pres">
      <dgm:prSet presAssocID="{C4D905B7-1886-40A4-8C73-8C8447575E5D}" presName="node" presStyleLbl="node1" presStyleIdx="8" presStyleCnt="11">
        <dgm:presLayoutVars>
          <dgm:bulletEnabled val="1"/>
        </dgm:presLayoutVars>
      </dgm:prSet>
      <dgm:spPr/>
    </dgm:pt>
    <dgm:pt modelId="{E9510359-02DB-4E88-A969-BBDD85129892}" type="pres">
      <dgm:prSet presAssocID="{B8C61B77-D1DD-4C80-856B-58C951D51650}" presName="sibTrans" presStyleCnt="0"/>
      <dgm:spPr/>
    </dgm:pt>
    <dgm:pt modelId="{A8F7CEBD-45D6-4AE5-8270-5FE33297BED4}" type="pres">
      <dgm:prSet presAssocID="{76D1923B-B65B-4810-BCD8-0B3527B8F064}" presName="node" presStyleLbl="node1" presStyleIdx="9" presStyleCnt="11">
        <dgm:presLayoutVars>
          <dgm:bulletEnabled val="1"/>
        </dgm:presLayoutVars>
      </dgm:prSet>
      <dgm:spPr/>
    </dgm:pt>
    <dgm:pt modelId="{9CC6098B-A523-4A28-B74D-AD242960FB5D}" type="pres">
      <dgm:prSet presAssocID="{A62BDE44-7932-4348-A2AB-5E854BA635D8}" presName="sibTrans" presStyleCnt="0"/>
      <dgm:spPr/>
    </dgm:pt>
    <dgm:pt modelId="{17E27144-7F4B-4013-AD38-BC1F24962149}" type="pres">
      <dgm:prSet presAssocID="{9040E228-8310-453E-8FE0-D8E692D043AB}" presName="node" presStyleLbl="node1" presStyleIdx="10" presStyleCnt="11">
        <dgm:presLayoutVars>
          <dgm:bulletEnabled val="1"/>
        </dgm:presLayoutVars>
      </dgm:prSet>
      <dgm:spPr/>
    </dgm:pt>
  </dgm:ptLst>
  <dgm:cxnLst>
    <dgm:cxn modelId="{6A637602-6D26-4B91-BBF2-713933E9064F}" type="presOf" srcId="{70A31F74-CF41-4AAA-B80C-704BDDC4C7E5}" destId="{E260CEE2-3416-4E69-BC6E-51EC6EA88BE2}" srcOrd="0" destOrd="0" presId="urn:microsoft.com/office/officeart/2005/8/layout/default"/>
    <dgm:cxn modelId="{C7E25804-51C0-4F70-A279-E01E42B129AB}" srcId="{70A31F74-CF41-4AAA-B80C-704BDDC4C7E5}" destId="{5F40ABD7-92F7-4045-9B9E-5107B33AC5E3}" srcOrd="1" destOrd="0" parTransId="{CD75C9EC-5143-4F66-8DB1-3DFDA00CC62F}" sibTransId="{289ED614-7B5A-4B94-90E0-C597D308C62B}"/>
    <dgm:cxn modelId="{7A7AE62A-98E2-473E-881E-B5821BEE675E}" srcId="{70A31F74-CF41-4AAA-B80C-704BDDC4C7E5}" destId="{A7EC8C32-53F9-4542-B608-65DA913F0CFD}" srcOrd="2" destOrd="0" parTransId="{5B8B2306-7D2B-4CB2-A523-D751B34455AA}" sibTransId="{6A9E362A-599B-48FB-8642-26E2A818AD6E}"/>
    <dgm:cxn modelId="{B3CC1C2B-0F5B-4400-9FDA-7EC0015CAC40}" type="presOf" srcId="{5DC7120C-728E-4182-9D1A-F1F584EF10F0}" destId="{FB95BCF6-1DA1-4147-BF4F-EAA6622CAA6A}" srcOrd="0" destOrd="0" presId="urn:microsoft.com/office/officeart/2005/8/layout/default"/>
    <dgm:cxn modelId="{C54F8E33-5B69-4B5E-8B31-F8D37D660DF5}" type="presOf" srcId="{BD380678-CA71-4529-A461-8385EC65F557}" destId="{D87F068D-1779-4D53-B9E2-B7A269A0527D}" srcOrd="0" destOrd="0" presId="urn:microsoft.com/office/officeart/2005/8/layout/default"/>
    <dgm:cxn modelId="{E8665937-DE25-47E9-95E7-4A7F073E9534}" type="presOf" srcId="{A7EC8C32-53F9-4542-B608-65DA913F0CFD}" destId="{AE917FAA-9B81-4744-8E70-A213ACE0C559}" srcOrd="0" destOrd="0" presId="urn:microsoft.com/office/officeart/2005/8/layout/default"/>
    <dgm:cxn modelId="{935F0938-AC89-447E-927A-64B894D15A16}" srcId="{70A31F74-CF41-4AAA-B80C-704BDDC4C7E5}" destId="{5DC7120C-728E-4182-9D1A-F1F584EF10F0}" srcOrd="5" destOrd="0" parTransId="{2B750CB5-4FF6-4456-A0CF-765C0FBE15C5}" sibTransId="{CE2345F9-3162-4359-A5B4-4C2AF436A524}"/>
    <dgm:cxn modelId="{6957295D-5F24-44C2-ADB2-BE5FBB3F79B2}" type="presOf" srcId="{76D1923B-B65B-4810-BCD8-0B3527B8F064}" destId="{A8F7CEBD-45D6-4AE5-8270-5FE33297BED4}" srcOrd="0" destOrd="0" presId="urn:microsoft.com/office/officeart/2005/8/layout/default"/>
    <dgm:cxn modelId="{6EE94B60-F5FE-4B17-BDA9-45D4E811230B}" type="presOf" srcId="{91FBAFF5-1051-405A-9D4D-3043E4186DE9}" destId="{33599F81-A8D4-442D-A559-D67C1FA13B06}" srcOrd="0" destOrd="0" presId="urn:microsoft.com/office/officeart/2005/8/layout/default"/>
    <dgm:cxn modelId="{0CFD8D64-3F5B-4A8E-9F4C-04449F26E78E}" srcId="{70A31F74-CF41-4AAA-B80C-704BDDC4C7E5}" destId="{BD380678-CA71-4529-A461-8385EC65F557}" srcOrd="0" destOrd="0" parTransId="{BF506490-7CDA-4650-A6C2-C4BCE02DE7ED}" sibTransId="{1E475C4B-7EE6-46A4-809C-38CDEBFC2A55}"/>
    <dgm:cxn modelId="{D25EE744-E44F-4CE6-8C0C-E0DEF4733D1C}" srcId="{70A31F74-CF41-4AAA-B80C-704BDDC4C7E5}" destId="{C4D905B7-1886-40A4-8C73-8C8447575E5D}" srcOrd="8" destOrd="0" parTransId="{301CBFB1-0629-4E68-BB95-65F46741A775}" sibTransId="{B8C61B77-D1DD-4C80-856B-58C951D51650}"/>
    <dgm:cxn modelId="{7C36B577-0FC8-4CD6-8DCB-B15EE53C6331}" type="presOf" srcId="{77D7D510-9E62-4893-B1C0-C0AFDFB28F85}" destId="{2C459427-2674-4B11-A987-C1249626469C}" srcOrd="0" destOrd="0" presId="urn:microsoft.com/office/officeart/2005/8/layout/default"/>
    <dgm:cxn modelId="{2D65A48D-09DA-480D-A0A5-8E630686EBDB}" type="presOf" srcId="{E5E999E1-3465-4F50-8E29-D234CC9B9A30}" destId="{0C6180D6-EC97-4DD2-88F7-3CBE1BA967F2}" srcOrd="0" destOrd="0" presId="urn:microsoft.com/office/officeart/2005/8/layout/default"/>
    <dgm:cxn modelId="{3609669B-3FE9-445A-94B6-062C684E19C2}" srcId="{70A31F74-CF41-4AAA-B80C-704BDDC4C7E5}" destId="{E5E999E1-3465-4F50-8E29-D234CC9B9A30}" srcOrd="3" destOrd="0" parTransId="{5E0B23E3-8F88-4B34-BBEB-B4F309018C83}" sibTransId="{92A71709-67C3-43E1-A6B4-130993C3D4D0}"/>
    <dgm:cxn modelId="{4ECEA49F-BBA9-41CD-9BD5-974D13D34327}" srcId="{70A31F74-CF41-4AAA-B80C-704BDDC4C7E5}" destId="{0E7128C5-B504-4E83-B6EF-EA80A04B5C4F}" srcOrd="4" destOrd="0" parTransId="{2DC123F1-1BC8-4F48-9EFB-E10E3C27C07C}" sibTransId="{D3707FB3-CA82-44B4-A398-40A359B98799}"/>
    <dgm:cxn modelId="{E73ECBA5-0C46-49F9-92CB-D51BF4392A70}" srcId="{70A31F74-CF41-4AAA-B80C-704BDDC4C7E5}" destId="{77D7D510-9E62-4893-B1C0-C0AFDFB28F85}" srcOrd="6" destOrd="0" parTransId="{104F1710-60F9-42AB-A99E-DED10EA14F9C}" sibTransId="{8F2B5E1D-F210-4394-BC80-6B46BBCC3E10}"/>
    <dgm:cxn modelId="{CB4201A7-3133-4D82-81E7-AE1586950CC1}" type="presOf" srcId="{0E7128C5-B504-4E83-B6EF-EA80A04B5C4F}" destId="{BFD1DA20-444E-47B6-B0AC-D7C6F7B99F6F}" srcOrd="0" destOrd="0" presId="urn:microsoft.com/office/officeart/2005/8/layout/default"/>
    <dgm:cxn modelId="{09CA0BAD-E1EC-4F40-9760-47C6D16FBDF4}" srcId="{70A31F74-CF41-4AAA-B80C-704BDDC4C7E5}" destId="{91FBAFF5-1051-405A-9D4D-3043E4186DE9}" srcOrd="7" destOrd="0" parTransId="{9FCB7026-14DB-42D1-BC0F-89158B87E865}" sibTransId="{EF9A7276-07BD-40B0-8953-73A599140FE2}"/>
    <dgm:cxn modelId="{9314B2AF-A9FE-49BC-850C-47BE00C8F31C}" type="presOf" srcId="{9040E228-8310-453E-8FE0-D8E692D043AB}" destId="{17E27144-7F4B-4013-AD38-BC1F24962149}" srcOrd="0" destOrd="0" presId="urn:microsoft.com/office/officeart/2005/8/layout/default"/>
    <dgm:cxn modelId="{ED93B2B2-515B-4433-85A1-BB42E2BE4D37}" srcId="{70A31F74-CF41-4AAA-B80C-704BDDC4C7E5}" destId="{9040E228-8310-453E-8FE0-D8E692D043AB}" srcOrd="10" destOrd="0" parTransId="{3D77BF9B-E8F1-4009-8D5B-F92C022683E5}" sibTransId="{922DB04C-E3B2-49B5-AF27-D99A3A80FC27}"/>
    <dgm:cxn modelId="{C1969DD8-7DA6-4564-8439-9C9C4F3BBFA9}" srcId="{70A31F74-CF41-4AAA-B80C-704BDDC4C7E5}" destId="{76D1923B-B65B-4810-BCD8-0B3527B8F064}" srcOrd="9" destOrd="0" parTransId="{4AFE2F4D-2942-4FE0-B997-D1CF64B5FD57}" sibTransId="{A62BDE44-7932-4348-A2AB-5E854BA635D8}"/>
    <dgm:cxn modelId="{7F23FED9-1875-45BA-B112-2DBF7DBBA4F9}" type="presOf" srcId="{5F40ABD7-92F7-4045-9B9E-5107B33AC5E3}" destId="{FF0189A9-2A3E-4808-92EC-F3D297178B49}" srcOrd="0" destOrd="0" presId="urn:microsoft.com/office/officeart/2005/8/layout/default"/>
    <dgm:cxn modelId="{4D447FE8-CBF4-4131-A506-A10B3492EBB8}" type="presOf" srcId="{C4D905B7-1886-40A4-8C73-8C8447575E5D}" destId="{DEE539CA-B676-4023-BBDA-9B9B48435186}" srcOrd="0" destOrd="0" presId="urn:microsoft.com/office/officeart/2005/8/layout/default"/>
    <dgm:cxn modelId="{9D2EF25C-2CBA-4CCB-9D8D-B873BBBBA459}" type="presParOf" srcId="{E260CEE2-3416-4E69-BC6E-51EC6EA88BE2}" destId="{D87F068D-1779-4D53-B9E2-B7A269A0527D}" srcOrd="0" destOrd="0" presId="urn:microsoft.com/office/officeart/2005/8/layout/default"/>
    <dgm:cxn modelId="{B4C4CBA8-46D5-4090-BD5D-BAB267130562}" type="presParOf" srcId="{E260CEE2-3416-4E69-BC6E-51EC6EA88BE2}" destId="{E70843CA-FE9E-4B9E-9897-C94CE63494D9}" srcOrd="1" destOrd="0" presId="urn:microsoft.com/office/officeart/2005/8/layout/default"/>
    <dgm:cxn modelId="{89D2B9BF-A263-4891-9007-E09873084C14}" type="presParOf" srcId="{E260CEE2-3416-4E69-BC6E-51EC6EA88BE2}" destId="{FF0189A9-2A3E-4808-92EC-F3D297178B49}" srcOrd="2" destOrd="0" presId="urn:microsoft.com/office/officeart/2005/8/layout/default"/>
    <dgm:cxn modelId="{F9D191DC-04B4-4D43-9826-05146CA948E4}" type="presParOf" srcId="{E260CEE2-3416-4E69-BC6E-51EC6EA88BE2}" destId="{A55F8C62-7ED0-485E-BCCD-2323702F75BD}" srcOrd="3" destOrd="0" presId="urn:microsoft.com/office/officeart/2005/8/layout/default"/>
    <dgm:cxn modelId="{F83CA0B9-09FC-4920-826B-14B4912BFBC5}" type="presParOf" srcId="{E260CEE2-3416-4E69-BC6E-51EC6EA88BE2}" destId="{AE917FAA-9B81-4744-8E70-A213ACE0C559}" srcOrd="4" destOrd="0" presId="urn:microsoft.com/office/officeart/2005/8/layout/default"/>
    <dgm:cxn modelId="{3738F502-A43F-4FFD-A547-737B568096E7}" type="presParOf" srcId="{E260CEE2-3416-4E69-BC6E-51EC6EA88BE2}" destId="{27529525-AAE4-47FE-AC62-1A9672FE020A}" srcOrd="5" destOrd="0" presId="urn:microsoft.com/office/officeart/2005/8/layout/default"/>
    <dgm:cxn modelId="{2D77722C-CDF1-4261-9CCA-609C3BC118A1}" type="presParOf" srcId="{E260CEE2-3416-4E69-BC6E-51EC6EA88BE2}" destId="{0C6180D6-EC97-4DD2-88F7-3CBE1BA967F2}" srcOrd="6" destOrd="0" presId="urn:microsoft.com/office/officeart/2005/8/layout/default"/>
    <dgm:cxn modelId="{4353994E-3265-4250-A796-81BD222BFCE5}" type="presParOf" srcId="{E260CEE2-3416-4E69-BC6E-51EC6EA88BE2}" destId="{C85EF700-7238-470B-A82B-8864F4BCD285}" srcOrd="7" destOrd="0" presId="urn:microsoft.com/office/officeart/2005/8/layout/default"/>
    <dgm:cxn modelId="{782CA46D-AF7C-4269-B0E6-B5303B7358CC}" type="presParOf" srcId="{E260CEE2-3416-4E69-BC6E-51EC6EA88BE2}" destId="{BFD1DA20-444E-47B6-B0AC-D7C6F7B99F6F}" srcOrd="8" destOrd="0" presId="urn:microsoft.com/office/officeart/2005/8/layout/default"/>
    <dgm:cxn modelId="{BBFFF723-314B-4590-A808-80B78B5D7F3D}" type="presParOf" srcId="{E260CEE2-3416-4E69-BC6E-51EC6EA88BE2}" destId="{255C0D17-721A-4374-86F0-FCC274F2405C}" srcOrd="9" destOrd="0" presId="urn:microsoft.com/office/officeart/2005/8/layout/default"/>
    <dgm:cxn modelId="{1BCCF97E-4E9B-4081-91BE-BF824E7395A4}" type="presParOf" srcId="{E260CEE2-3416-4E69-BC6E-51EC6EA88BE2}" destId="{FB95BCF6-1DA1-4147-BF4F-EAA6622CAA6A}" srcOrd="10" destOrd="0" presId="urn:microsoft.com/office/officeart/2005/8/layout/default"/>
    <dgm:cxn modelId="{D63D1489-A7A2-4055-AB73-04CEA1CBF208}" type="presParOf" srcId="{E260CEE2-3416-4E69-BC6E-51EC6EA88BE2}" destId="{F95E0F94-333E-4445-B484-7E79E461F4AF}" srcOrd="11" destOrd="0" presId="urn:microsoft.com/office/officeart/2005/8/layout/default"/>
    <dgm:cxn modelId="{D4E94A31-54E5-47CD-A3B6-710226429EA3}" type="presParOf" srcId="{E260CEE2-3416-4E69-BC6E-51EC6EA88BE2}" destId="{2C459427-2674-4B11-A987-C1249626469C}" srcOrd="12" destOrd="0" presId="urn:microsoft.com/office/officeart/2005/8/layout/default"/>
    <dgm:cxn modelId="{1CC744CD-333E-4D6D-AD10-978B4C339F72}" type="presParOf" srcId="{E260CEE2-3416-4E69-BC6E-51EC6EA88BE2}" destId="{828083A6-B15A-4FC5-8528-AFB7E327A05B}" srcOrd="13" destOrd="0" presId="urn:microsoft.com/office/officeart/2005/8/layout/default"/>
    <dgm:cxn modelId="{6363ED76-8BB4-4490-984B-3D9338E62203}" type="presParOf" srcId="{E260CEE2-3416-4E69-BC6E-51EC6EA88BE2}" destId="{33599F81-A8D4-442D-A559-D67C1FA13B06}" srcOrd="14" destOrd="0" presId="urn:microsoft.com/office/officeart/2005/8/layout/default"/>
    <dgm:cxn modelId="{B88EB10A-3816-4FCA-ACC8-74EA6EB47B51}" type="presParOf" srcId="{E260CEE2-3416-4E69-BC6E-51EC6EA88BE2}" destId="{129E8533-1704-4AA5-ABDF-12066561AFA7}" srcOrd="15" destOrd="0" presId="urn:microsoft.com/office/officeart/2005/8/layout/default"/>
    <dgm:cxn modelId="{0680B0B0-064D-49EB-A160-74FA56E9CF7A}" type="presParOf" srcId="{E260CEE2-3416-4E69-BC6E-51EC6EA88BE2}" destId="{DEE539CA-B676-4023-BBDA-9B9B48435186}" srcOrd="16" destOrd="0" presId="urn:microsoft.com/office/officeart/2005/8/layout/default"/>
    <dgm:cxn modelId="{3B47541A-8EF6-469E-89F5-74207997539E}" type="presParOf" srcId="{E260CEE2-3416-4E69-BC6E-51EC6EA88BE2}" destId="{E9510359-02DB-4E88-A969-BBDD85129892}" srcOrd="17" destOrd="0" presId="urn:microsoft.com/office/officeart/2005/8/layout/default"/>
    <dgm:cxn modelId="{66DFA320-F08E-4625-9ABE-9F96BEBC8C71}" type="presParOf" srcId="{E260CEE2-3416-4E69-BC6E-51EC6EA88BE2}" destId="{A8F7CEBD-45D6-4AE5-8270-5FE33297BED4}" srcOrd="18" destOrd="0" presId="urn:microsoft.com/office/officeart/2005/8/layout/default"/>
    <dgm:cxn modelId="{6D163B55-72B4-4B57-B1CA-42A6527CA624}" type="presParOf" srcId="{E260CEE2-3416-4E69-BC6E-51EC6EA88BE2}" destId="{9CC6098B-A523-4A28-B74D-AD242960FB5D}" srcOrd="19" destOrd="0" presId="urn:microsoft.com/office/officeart/2005/8/layout/default"/>
    <dgm:cxn modelId="{87C42935-F60F-4873-9939-9F6D3318D502}" type="presParOf" srcId="{E260CEE2-3416-4E69-BC6E-51EC6EA88BE2}" destId="{17E27144-7F4B-4013-AD38-BC1F24962149}" srcOrd="2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F03778C-D672-4116-86FF-EDB4C15FE2DD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0_3" csCatId="mainScheme" phldr="1"/>
      <dgm:spPr/>
      <dgm:t>
        <a:bodyPr/>
        <a:lstStyle/>
        <a:p>
          <a:endParaRPr lang="en-US"/>
        </a:p>
      </dgm:t>
    </dgm:pt>
    <dgm:pt modelId="{93EBA0AA-C7B0-42E4-B87B-3B52476552F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>
              <a:latin typeface="Century Gothic" panose="020B0502020202020204" pitchFamily="34" charset="0"/>
            </a:rPr>
            <a:t>Funding Sources for Parks and Recreation</a:t>
          </a:r>
        </a:p>
      </dgm:t>
    </dgm:pt>
    <dgm:pt modelId="{7ABD29CF-50BC-4E23-A9B2-F62C2B717C07}" type="parTrans" cxnId="{656A6A69-FFAE-477A-8768-508138D9082C}">
      <dgm:prSet/>
      <dgm:spPr/>
      <dgm:t>
        <a:bodyPr/>
        <a:lstStyle/>
        <a:p>
          <a:endParaRPr lang="en-US"/>
        </a:p>
      </dgm:t>
    </dgm:pt>
    <dgm:pt modelId="{1DD6396E-6FB3-4F55-A741-FAC209682AE6}" type="sibTrans" cxnId="{656A6A69-FFAE-477A-8768-508138D9082C}">
      <dgm:prSet/>
      <dgm:spPr/>
      <dgm:t>
        <a:bodyPr/>
        <a:lstStyle/>
        <a:p>
          <a:endParaRPr lang="en-US"/>
        </a:p>
      </dgm:t>
    </dgm:pt>
    <dgm:pt modelId="{DF1E9A93-33C1-4568-8DB0-A588BE573D4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>
              <a:latin typeface="Century Gothic" panose="020B0502020202020204" pitchFamily="34" charset="0"/>
            </a:rPr>
            <a:t>Current and Projected Capital Project Costs</a:t>
          </a:r>
        </a:p>
      </dgm:t>
    </dgm:pt>
    <dgm:pt modelId="{5C152FC7-43B4-4697-A6A4-51BE5F37CAF3}" type="parTrans" cxnId="{92472FD3-CD9E-4FAC-8FE2-AAE5FCD855B0}">
      <dgm:prSet/>
      <dgm:spPr/>
      <dgm:t>
        <a:bodyPr/>
        <a:lstStyle/>
        <a:p>
          <a:endParaRPr lang="en-US"/>
        </a:p>
      </dgm:t>
    </dgm:pt>
    <dgm:pt modelId="{57D8AB68-4932-4155-A721-E46B44105728}" type="sibTrans" cxnId="{92472FD3-CD9E-4FAC-8FE2-AAE5FCD855B0}">
      <dgm:prSet/>
      <dgm:spPr/>
      <dgm:t>
        <a:bodyPr/>
        <a:lstStyle/>
        <a:p>
          <a:endParaRPr lang="en-US"/>
        </a:p>
      </dgm:t>
    </dgm:pt>
    <dgm:pt modelId="{54A77747-FB1E-4C9A-8EE5-9A60F67F658F}" type="pres">
      <dgm:prSet presAssocID="{0F03778C-D672-4116-86FF-EDB4C15FE2DD}" presName="root" presStyleCnt="0">
        <dgm:presLayoutVars>
          <dgm:dir/>
          <dgm:resizeHandles val="exact"/>
        </dgm:presLayoutVars>
      </dgm:prSet>
      <dgm:spPr/>
    </dgm:pt>
    <dgm:pt modelId="{F83D5077-8ECD-4E2F-A5F9-1CFECD59E51B}" type="pres">
      <dgm:prSet presAssocID="{93EBA0AA-C7B0-42E4-B87B-3B52476552F0}" presName="compNode" presStyleCnt="0"/>
      <dgm:spPr/>
    </dgm:pt>
    <dgm:pt modelId="{8F6DF3AF-67BE-4FC0-AB45-F8A8EA4C01FA}" type="pres">
      <dgm:prSet presAssocID="{93EBA0AA-C7B0-42E4-B87B-3B52476552F0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02B06ACD-6304-4B25-B5EA-D5D6AA2B2E1D}" type="pres">
      <dgm:prSet presAssocID="{93EBA0AA-C7B0-42E4-B87B-3B52476552F0}" presName="spaceRect" presStyleCnt="0"/>
      <dgm:spPr/>
    </dgm:pt>
    <dgm:pt modelId="{DBCEDFA0-954E-4B39-94BF-DD660D89D396}" type="pres">
      <dgm:prSet presAssocID="{93EBA0AA-C7B0-42E4-B87B-3B52476552F0}" presName="textRect" presStyleLbl="revTx" presStyleIdx="0" presStyleCnt="2">
        <dgm:presLayoutVars>
          <dgm:chMax val="1"/>
          <dgm:chPref val="1"/>
        </dgm:presLayoutVars>
      </dgm:prSet>
      <dgm:spPr/>
    </dgm:pt>
    <dgm:pt modelId="{3F050228-5456-4424-9DD2-1581856539AF}" type="pres">
      <dgm:prSet presAssocID="{1DD6396E-6FB3-4F55-A741-FAC209682AE6}" presName="sibTrans" presStyleCnt="0"/>
      <dgm:spPr/>
    </dgm:pt>
    <dgm:pt modelId="{0682E178-BFCC-46BD-AB76-4D7B6FC0B446}" type="pres">
      <dgm:prSet presAssocID="{DF1E9A93-33C1-4568-8DB0-A588BE573D47}" presName="compNode" presStyleCnt="0"/>
      <dgm:spPr/>
    </dgm:pt>
    <dgm:pt modelId="{D2899EAD-29B6-448F-8A6C-A631158E0381}" type="pres">
      <dgm:prSet presAssocID="{DF1E9A93-33C1-4568-8DB0-A588BE573D47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ins"/>
        </a:ext>
      </dgm:extLst>
    </dgm:pt>
    <dgm:pt modelId="{6F2F8CA8-A371-4979-AFB8-C28A10A86E6C}" type="pres">
      <dgm:prSet presAssocID="{DF1E9A93-33C1-4568-8DB0-A588BE573D47}" presName="spaceRect" presStyleCnt="0"/>
      <dgm:spPr/>
    </dgm:pt>
    <dgm:pt modelId="{6DB53975-9DA7-4985-8FD7-97C61BB62840}" type="pres">
      <dgm:prSet presAssocID="{DF1E9A93-33C1-4568-8DB0-A588BE573D47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2B6DE11B-61A1-4259-BF6A-937758727803}" type="presOf" srcId="{0F03778C-D672-4116-86FF-EDB4C15FE2DD}" destId="{54A77747-FB1E-4C9A-8EE5-9A60F67F658F}" srcOrd="0" destOrd="0" presId="urn:microsoft.com/office/officeart/2018/2/layout/IconLabelList"/>
    <dgm:cxn modelId="{656A6A69-FFAE-477A-8768-508138D9082C}" srcId="{0F03778C-D672-4116-86FF-EDB4C15FE2DD}" destId="{93EBA0AA-C7B0-42E4-B87B-3B52476552F0}" srcOrd="0" destOrd="0" parTransId="{7ABD29CF-50BC-4E23-A9B2-F62C2B717C07}" sibTransId="{1DD6396E-6FB3-4F55-A741-FAC209682AE6}"/>
    <dgm:cxn modelId="{D1105A6A-67A0-41CD-9544-D666EC828C4B}" type="presOf" srcId="{93EBA0AA-C7B0-42E4-B87B-3B52476552F0}" destId="{DBCEDFA0-954E-4B39-94BF-DD660D89D396}" srcOrd="0" destOrd="0" presId="urn:microsoft.com/office/officeart/2018/2/layout/IconLabelList"/>
    <dgm:cxn modelId="{950A0A73-0C09-4662-8686-938AC0CC24DD}" type="presOf" srcId="{DF1E9A93-33C1-4568-8DB0-A588BE573D47}" destId="{6DB53975-9DA7-4985-8FD7-97C61BB62840}" srcOrd="0" destOrd="0" presId="urn:microsoft.com/office/officeart/2018/2/layout/IconLabelList"/>
    <dgm:cxn modelId="{92472FD3-CD9E-4FAC-8FE2-AAE5FCD855B0}" srcId="{0F03778C-D672-4116-86FF-EDB4C15FE2DD}" destId="{DF1E9A93-33C1-4568-8DB0-A588BE573D47}" srcOrd="1" destOrd="0" parTransId="{5C152FC7-43B4-4697-A6A4-51BE5F37CAF3}" sibTransId="{57D8AB68-4932-4155-A721-E46B44105728}"/>
    <dgm:cxn modelId="{8F95F885-C2C3-4BBE-B78F-84B56F72A3C6}" type="presParOf" srcId="{54A77747-FB1E-4C9A-8EE5-9A60F67F658F}" destId="{F83D5077-8ECD-4E2F-A5F9-1CFECD59E51B}" srcOrd="0" destOrd="0" presId="urn:microsoft.com/office/officeart/2018/2/layout/IconLabelList"/>
    <dgm:cxn modelId="{C0C0EAF4-660A-47E9-B79F-3364C839E0A9}" type="presParOf" srcId="{F83D5077-8ECD-4E2F-A5F9-1CFECD59E51B}" destId="{8F6DF3AF-67BE-4FC0-AB45-F8A8EA4C01FA}" srcOrd="0" destOrd="0" presId="urn:microsoft.com/office/officeart/2018/2/layout/IconLabelList"/>
    <dgm:cxn modelId="{B5A3E3DB-A2C1-45E6-A7CC-792812ECAE7E}" type="presParOf" srcId="{F83D5077-8ECD-4E2F-A5F9-1CFECD59E51B}" destId="{02B06ACD-6304-4B25-B5EA-D5D6AA2B2E1D}" srcOrd="1" destOrd="0" presId="urn:microsoft.com/office/officeart/2018/2/layout/IconLabelList"/>
    <dgm:cxn modelId="{09E5477B-400D-4A86-8EB0-BAB71F727294}" type="presParOf" srcId="{F83D5077-8ECD-4E2F-A5F9-1CFECD59E51B}" destId="{DBCEDFA0-954E-4B39-94BF-DD660D89D396}" srcOrd="2" destOrd="0" presId="urn:microsoft.com/office/officeart/2018/2/layout/IconLabelList"/>
    <dgm:cxn modelId="{81BB0C5F-F884-4027-A774-5FED20190F17}" type="presParOf" srcId="{54A77747-FB1E-4C9A-8EE5-9A60F67F658F}" destId="{3F050228-5456-4424-9DD2-1581856539AF}" srcOrd="1" destOrd="0" presId="urn:microsoft.com/office/officeart/2018/2/layout/IconLabelList"/>
    <dgm:cxn modelId="{A532ECE8-10FF-4628-9583-5883B0D6F155}" type="presParOf" srcId="{54A77747-FB1E-4C9A-8EE5-9A60F67F658F}" destId="{0682E178-BFCC-46BD-AB76-4D7B6FC0B446}" srcOrd="2" destOrd="0" presId="urn:microsoft.com/office/officeart/2018/2/layout/IconLabelList"/>
    <dgm:cxn modelId="{9DB4488D-3F6E-41AC-9746-2D8B9E03D28A}" type="presParOf" srcId="{0682E178-BFCC-46BD-AB76-4D7B6FC0B446}" destId="{D2899EAD-29B6-448F-8A6C-A631158E0381}" srcOrd="0" destOrd="0" presId="urn:microsoft.com/office/officeart/2018/2/layout/IconLabelList"/>
    <dgm:cxn modelId="{7034469D-573B-44C1-A783-A427E5A2319C}" type="presParOf" srcId="{0682E178-BFCC-46BD-AB76-4D7B6FC0B446}" destId="{6F2F8CA8-A371-4979-AFB8-C28A10A86E6C}" srcOrd="1" destOrd="0" presId="urn:microsoft.com/office/officeart/2018/2/layout/IconLabelList"/>
    <dgm:cxn modelId="{6677CEE8-4E25-4C6D-88A6-555D0EC43681}" type="presParOf" srcId="{0682E178-BFCC-46BD-AB76-4D7B6FC0B446}" destId="{6DB53975-9DA7-4985-8FD7-97C61BB62840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76F7451-D4A3-4CAE-8217-24ECEAC37854}" type="doc">
      <dgm:prSet loTypeId="urn:microsoft.com/office/officeart/2005/8/layout/default" loCatId="list" qsTypeId="urn:microsoft.com/office/officeart/2005/8/quickstyle/simple1" qsCatId="simple" csTypeId="urn:microsoft.com/office/officeart/2005/8/colors/accent5_3" csCatId="accent5" phldr="1"/>
      <dgm:spPr/>
      <dgm:t>
        <a:bodyPr/>
        <a:lstStyle/>
        <a:p>
          <a:endParaRPr lang="en-US"/>
        </a:p>
      </dgm:t>
    </dgm:pt>
    <dgm:pt modelId="{6BE7F332-EE80-43F6-BF09-A4678CB11BB4}">
      <dgm:prSet/>
      <dgm:spPr/>
      <dgm:t>
        <a:bodyPr/>
        <a:lstStyle/>
        <a:p>
          <a:r>
            <a:rPr lang="en-US" b="1" dirty="0">
              <a:latin typeface="Century Gothic" panose="020B0502020202020204" pitchFamily="34" charset="0"/>
            </a:rPr>
            <a:t>General Fund for Parks, Recreation, and Maintenance</a:t>
          </a:r>
          <a:endParaRPr lang="en-US" dirty="0">
            <a:latin typeface="Century Gothic" panose="020B0502020202020204" pitchFamily="34" charset="0"/>
          </a:endParaRPr>
        </a:p>
      </dgm:t>
    </dgm:pt>
    <dgm:pt modelId="{7C5ADD4C-5A58-4D97-9957-9F3634DD2B65}" type="parTrans" cxnId="{8A413764-B779-44A1-B9EC-2763FFEDFDF3}">
      <dgm:prSet/>
      <dgm:spPr/>
      <dgm:t>
        <a:bodyPr/>
        <a:lstStyle/>
        <a:p>
          <a:endParaRPr lang="en-US"/>
        </a:p>
      </dgm:t>
    </dgm:pt>
    <dgm:pt modelId="{8AAE7A56-ABCB-4B54-B4AF-C37EDC7D0A01}" type="sibTrans" cxnId="{8A413764-B779-44A1-B9EC-2763FFEDFDF3}">
      <dgm:prSet/>
      <dgm:spPr/>
      <dgm:t>
        <a:bodyPr/>
        <a:lstStyle/>
        <a:p>
          <a:endParaRPr lang="en-US"/>
        </a:p>
      </dgm:t>
    </dgm:pt>
    <dgm:pt modelId="{E556CE67-EA04-4ACD-9EF6-6DDE88A9F65A}">
      <dgm:prSet/>
      <dgm:spPr/>
      <dgm:t>
        <a:bodyPr/>
        <a:lstStyle/>
        <a:p>
          <a:r>
            <a:rPr lang="en-US" b="1" dirty="0">
              <a:latin typeface="Century Gothic" panose="020B0502020202020204" pitchFamily="34" charset="0"/>
            </a:rPr>
            <a:t>Nexus Study</a:t>
          </a:r>
        </a:p>
      </dgm:t>
    </dgm:pt>
    <dgm:pt modelId="{86520C2D-C0F0-42B0-9A02-DC385F21FAC9}" type="parTrans" cxnId="{FD766EB1-ADC2-4E10-8B55-27728193E7F6}">
      <dgm:prSet/>
      <dgm:spPr/>
      <dgm:t>
        <a:bodyPr/>
        <a:lstStyle/>
        <a:p>
          <a:endParaRPr lang="en-US"/>
        </a:p>
      </dgm:t>
    </dgm:pt>
    <dgm:pt modelId="{DDE7B889-8474-4F07-9E0B-97437BBB4819}" type="sibTrans" cxnId="{FD766EB1-ADC2-4E10-8B55-27728193E7F6}">
      <dgm:prSet/>
      <dgm:spPr/>
      <dgm:t>
        <a:bodyPr/>
        <a:lstStyle/>
        <a:p>
          <a:endParaRPr lang="en-US"/>
        </a:p>
      </dgm:t>
    </dgm:pt>
    <dgm:pt modelId="{950583EC-1930-440B-A6F6-48782FC7EC68}">
      <dgm:prSet/>
      <dgm:spPr/>
      <dgm:t>
        <a:bodyPr/>
        <a:lstStyle/>
        <a:p>
          <a:r>
            <a:rPr lang="en-US" b="1" dirty="0">
              <a:latin typeface="Century Gothic" panose="020B0502020202020204" pitchFamily="34" charset="0"/>
            </a:rPr>
            <a:t>Adequate Staff / Personnel</a:t>
          </a:r>
        </a:p>
      </dgm:t>
    </dgm:pt>
    <dgm:pt modelId="{C7CBDB2F-5166-40E8-9016-B02A037DA498}" type="parTrans" cxnId="{DFFE0EF3-164A-48A2-8624-6EF329C69F1F}">
      <dgm:prSet/>
      <dgm:spPr/>
      <dgm:t>
        <a:bodyPr/>
        <a:lstStyle/>
        <a:p>
          <a:endParaRPr lang="en-US"/>
        </a:p>
      </dgm:t>
    </dgm:pt>
    <dgm:pt modelId="{65682B2D-87CA-4C69-8AFF-932D7B125155}" type="sibTrans" cxnId="{DFFE0EF3-164A-48A2-8624-6EF329C69F1F}">
      <dgm:prSet/>
      <dgm:spPr/>
      <dgm:t>
        <a:bodyPr/>
        <a:lstStyle/>
        <a:p>
          <a:endParaRPr lang="en-US"/>
        </a:p>
      </dgm:t>
    </dgm:pt>
    <dgm:pt modelId="{A0C967D4-6DB0-46A4-A9B8-D0D0AE26A2D1}">
      <dgm:prSet/>
      <dgm:spPr/>
      <dgm:t>
        <a:bodyPr/>
        <a:lstStyle/>
        <a:p>
          <a:r>
            <a:rPr lang="en-US" b="1" dirty="0">
              <a:latin typeface="Century Gothic" panose="020B0502020202020204" pitchFamily="34" charset="0"/>
            </a:rPr>
            <a:t>Developer Agreements/Park in Lieu Fees</a:t>
          </a:r>
        </a:p>
      </dgm:t>
    </dgm:pt>
    <dgm:pt modelId="{23DABA0C-354C-4680-B642-D4F9DA992A9C}" type="parTrans" cxnId="{04A9B868-BA5A-4653-8261-1DC00A7D20CB}">
      <dgm:prSet/>
      <dgm:spPr/>
      <dgm:t>
        <a:bodyPr/>
        <a:lstStyle/>
        <a:p>
          <a:endParaRPr lang="en-US"/>
        </a:p>
      </dgm:t>
    </dgm:pt>
    <dgm:pt modelId="{C4F1E6D1-61E8-4F87-8B22-59A73B0C2633}" type="sibTrans" cxnId="{04A9B868-BA5A-4653-8261-1DC00A7D20CB}">
      <dgm:prSet/>
      <dgm:spPr/>
      <dgm:t>
        <a:bodyPr/>
        <a:lstStyle/>
        <a:p>
          <a:endParaRPr lang="en-US"/>
        </a:p>
      </dgm:t>
    </dgm:pt>
    <dgm:pt modelId="{2FAD0FC3-2313-4D67-A746-5970DE5D2063}" type="pres">
      <dgm:prSet presAssocID="{776F7451-D4A3-4CAE-8217-24ECEAC37854}" presName="diagram" presStyleCnt="0">
        <dgm:presLayoutVars>
          <dgm:dir/>
          <dgm:resizeHandles val="exact"/>
        </dgm:presLayoutVars>
      </dgm:prSet>
      <dgm:spPr/>
    </dgm:pt>
    <dgm:pt modelId="{97AD86D4-0CA3-4DB3-81BD-49980F775725}" type="pres">
      <dgm:prSet presAssocID="{6BE7F332-EE80-43F6-BF09-A4678CB11BB4}" presName="node" presStyleLbl="node1" presStyleIdx="0" presStyleCnt="4">
        <dgm:presLayoutVars>
          <dgm:bulletEnabled val="1"/>
        </dgm:presLayoutVars>
      </dgm:prSet>
      <dgm:spPr/>
    </dgm:pt>
    <dgm:pt modelId="{65A5BB6E-7568-4E34-8212-0FDEA7D288AA}" type="pres">
      <dgm:prSet presAssocID="{8AAE7A56-ABCB-4B54-B4AF-C37EDC7D0A01}" presName="sibTrans" presStyleCnt="0"/>
      <dgm:spPr/>
    </dgm:pt>
    <dgm:pt modelId="{3A64A65F-8200-432A-9759-E5DB78DDB289}" type="pres">
      <dgm:prSet presAssocID="{E556CE67-EA04-4ACD-9EF6-6DDE88A9F65A}" presName="node" presStyleLbl="node1" presStyleIdx="1" presStyleCnt="4">
        <dgm:presLayoutVars>
          <dgm:bulletEnabled val="1"/>
        </dgm:presLayoutVars>
      </dgm:prSet>
      <dgm:spPr/>
    </dgm:pt>
    <dgm:pt modelId="{DE04BA89-D863-4311-A27F-67F8AB3317CE}" type="pres">
      <dgm:prSet presAssocID="{DDE7B889-8474-4F07-9E0B-97437BBB4819}" presName="sibTrans" presStyleCnt="0"/>
      <dgm:spPr/>
    </dgm:pt>
    <dgm:pt modelId="{49222392-867D-427E-BA18-0802F9F02144}" type="pres">
      <dgm:prSet presAssocID="{950583EC-1930-440B-A6F6-48782FC7EC68}" presName="node" presStyleLbl="node1" presStyleIdx="2" presStyleCnt="4">
        <dgm:presLayoutVars>
          <dgm:bulletEnabled val="1"/>
        </dgm:presLayoutVars>
      </dgm:prSet>
      <dgm:spPr/>
    </dgm:pt>
    <dgm:pt modelId="{B4CF2EC2-706C-49D8-9298-2DB7D6DE81CE}" type="pres">
      <dgm:prSet presAssocID="{65682B2D-87CA-4C69-8AFF-932D7B125155}" presName="sibTrans" presStyleCnt="0"/>
      <dgm:spPr/>
    </dgm:pt>
    <dgm:pt modelId="{D00B55A5-F3C0-4D93-A758-1FBEABA72198}" type="pres">
      <dgm:prSet presAssocID="{A0C967D4-6DB0-46A4-A9B8-D0D0AE26A2D1}" presName="node" presStyleLbl="node1" presStyleIdx="3" presStyleCnt="4">
        <dgm:presLayoutVars>
          <dgm:bulletEnabled val="1"/>
        </dgm:presLayoutVars>
      </dgm:prSet>
      <dgm:spPr/>
    </dgm:pt>
  </dgm:ptLst>
  <dgm:cxnLst>
    <dgm:cxn modelId="{E8B13C01-E180-41BC-BAA4-AB67E912E155}" type="presOf" srcId="{776F7451-D4A3-4CAE-8217-24ECEAC37854}" destId="{2FAD0FC3-2313-4D67-A746-5970DE5D2063}" srcOrd="0" destOrd="0" presId="urn:microsoft.com/office/officeart/2005/8/layout/default"/>
    <dgm:cxn modelId="{7F6CED36-DDD2-48FA-B6DC-07BE522218B1}" type="presOf" srcId="{950583EC-1930-440B-A6F6-48782FC7EC68}" destId="{49222392-867D-427E-BA18-0802F9F02144}" srcOrd="0" destOrd="0" presId="urn:microsoft.com/office/officeart/2005/8/layout/default"/>
    <dgm:cxn modelId="{8A413764-B779-44A1-B9EC-2763FFEDFDF3}" srcId="{776F7451-D4A3-4CAE-8217-24ECEAC37854}" destId="{6BE7F332-EE80-43F6-BF09-A4678CB11BB4}" srcOrd="0" destOrd="0" parTransId="{7C5ADD4C-5A58-4D97-9957-9F3634DD2B65}" sibTransId="{8AAE7A56-ABCB-4B54-B4AF-C37EDC7D0A01}"/>
    <dgm:cxn modelId="{04A9B868-BA5A-4653-8261-1DC00A7D20CB}" srcId="{776F7451-D4A3-4CAE-8217-24ECEAC37854}" destId="{A0C967D4-6DB0-46A4-A9B8-D0D0AE26A2D1}" srcOrd="3" destOrd="0" parTransId="{23DABA0C-354C-4680-B642-D4F9DA992A9C}" sibTransId="{C4F1E6D1-61E8-4F87-8B22-59A73B0C2633}"/>
    <dgm:cxn modelId="{51369A49-EE59-4471-A8B8-C3437593B909}" type="presOf" srcId="{E556CE67-EA04-4ACD-9EF6-6DDE88A9F65A}" destId="{3A64A65F-8200-432A-9759-E5DB78DDB289}" srcOrd="0" destOrd="0" presId="urn:microsoft.com/office/officeart/2005/8/layout/default"/>
    <dgm:cxn modelId="{4F11387D-9AD4-4974-B9F1-410A2323A979}" type="presOf" srcId="{A0C967D4-6DB0-46A4-A9B8-D0D0AE26A2D1}" destId="{D00B55A5-F3C0-4D93-A758-1FBEABA72198}" srcOrd="0" destOrd="0" presId="urn:microsoft.com/office/officeart/2005/8/layout/default"/>
    <dgm:cxn modelId="{FD766EB1-ADC2-4E10-8B55-27728193E7F6}" srcId="{776F7451-D4A3-4CAE-8217-24ECEAC37854}" destId="{E556CE67-EA04-4ACD-9EF6-6DDE88A9F65A}" srcOrd="1" destOrd="0" parTransId="{86520C2D-C0F0-42B0-9A02-DC385F21FAC9}" sibTransId="{DDE7B889-8474-4F07-9E0B-97437BBB4819}"/>
    <dgm:cxn modelId="{E7CD27BE-0AAF-40D0-B429-629D9C4953D9}" type="presOf" srcId="{6BE7F332-EE80-43F6-BF09-A4678CB11BB4}" destId="{97AD86D4-0CA3-4DB3-81BD-49980F775725}" srcOrd="0" destOrd="0" presId="urn:microsoft.com/office/officeart/2005/8/layout/default"/>
    <dgm:cxn modelId="{DFFE0EF3-164A-48A2-8624-6EF329C69F1F}" srcId="{776F7451-D4A3-4CAE-8217-24ECEAC37854}" destId="{950583EC-1930-440B-A6F6-48782FC7EC68}" srcOrd="2" destOrd="0" parTransId="{C7CBDB2F-5166-40E8-9016-B02A037DA498}" sibTransId="{65682B2D-87CA-4C69-8AFF-932D7B125155}"/>
    <dgm:cxn modelId="{24FF4E4B-A605-4E50-8F29-818B8DE2DE46}" type="presParOf" srcId="{2FAD0FC3-2313-4D67-A746-5970DE5D2063}" destId="{97AD86D4-0CA3-4DB3-81BD-49980F775725}" srcOrd="0" destOrd="0" presId="urn:microsoft.com/office/officeart/2005/8/layout/default"/>
    <dgm:cxn modelId="{A41C688F-0524-45FD-905D-5D3E2E6F1D03}" type="presParOf" srcId="{2FAD0FC3-2313-4D67-A746-5970DE5D2063}" destId="{65A5BB6E-7568-4E34-8212-0FDEA7D288AA}" srcOrd="1" destOrd="0" presId="urn:microsoft.com/office/officeart/2005/8/layout/default"/>
    <dgm:cxn modelId="{EF682009-CE36-4668-931D-625973057E81}" type="presParOf" srcId="{2FAD0FC3-2313-4D67-A746-5970DE5D2063}" destId="{3A64A65F-8200-432A-9759-E5DB78DDB289}" srcOrd="2" destOrd="0" presId="urn:microsoft.com/office/officeart/2005/8/layout/default"/>
    <dgm:cxn modelId="{E9C1043D-A6CC-4866-A28B-AFECCC84F7BA}" type="presParOf" srcId="{2FAD0FC3-2313-4D67-A746-5970DE5D2063}" destId="{DE04BA89-D863-4311-A27F-67F8AB3317CE}" srcOrd="3" destOrd="0" presId="urn:microsoft.com/office/officeart/2005/8/layout/default"/>
    <dgm:cxn modelId="{469BFB96-42B0-49C6-9F63-226663C7D162}" type="presParOf" srcId="{2FAD0FC3-2313-4D67-A746-5970DE5D2063}" destId="{49222392-867D-427E-BA18-0802F9F02144}" srcOrd="4" destOrd="0" presId="urn:microsoft.com/office/officeart/2005/8/layout/default"/>
    <dgm:cxn modelId="{F54390C8-7F34-443D-9D9B-09912A464050}" type="presParOf" srcId="{2FAD0FC3-2313-4D67-A746-5970DE5D2063}" destId="{B4CF2EC2-706C-49D8-9298-2DB7D6DE81CE}" srcOrd="5" destOrd="0" presId="urn:microsoft.com/office/officeart/2005/8/layout/default"/>
    <dgm:cxn modelId="{AEA2E50D-CD37-4F2C-8551-BA415713B6A5}" type="presParOf" srcId="{2FAD0FC3-2313-4D67-A746-5970DE5D2063}" destId="{D00B55A5-F3C0-4D93-A758-1FBEABA72198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8A4BF3-E8EC-4077-9A80-21CBB7697BC4}">
      <dsp:nvSpPr>
        <dsp:cNvPr id="0" name=""/>
        <dsp:cNvSpPr/>
      </dsp:nvSpPr>
      <dsp:spPr>
        <a:xfrm>
          <a:off x="0" y="465510"/>
          <a:ext cx="6900512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5066AA-89BD-4B1B-936D-73CCFCA47FF4}">
      <dsp:nvSpPr>
        <dsp:cNvPr id="0" name=""/>
        <dsp:cNvSpPr/>
      </dsp:nvSpPr>
      <dsp:spPr>
        <a:xfrm>
          <a:off x="345025" y="111270"/>
          <a:ext cx="4830358" cy="7084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Inventory of Existing Conditions</a:t>
          </a:r>
        </a:p>
      </dsp:txBody>
      <dsp:txXfrm>
        <a:off x="379610" y="145855"/>
        <a:ext cx="4761188" cy="639310"/>
      </dsp:txXfrm>
    </dsp:sp>
    <dsp:sp modelId="{9F2E2458-98A2-4AAA-9ED2-23472F34B735}">
      <dsp:nvSpPr>
        <dsp:cNvPr id="0" name=""/>
        <dsp:cNvSpPr/>
      </dsp:nvSpPr>
      <dsp:spPr>
        <a:xfrm>
          <a:off x="0" y="1554150"/>
          <a:ext cx="6900512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689636"/>
              <a:satOff val="-4355"/>
              <a:lumOff val="-29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AFF69E-DD6F-4A4B-AFD9-FD5CB3E30FF9}">
      <dsp:nvSpPr>
        <dsp:cNvPr id="0" name=""/>
        <dsp:cNvSpPr/>
      </dsp:nvSpPr>
      <dsp:spPr>
        <a:xfrm>
          <a:off x="345025" y="1199910"/>
          <a:ext cx="4830358" cy="708480"/>
        </a:xfrm>
        <a:prstGeom prst="round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Extensive Community Engagement</a:t>
          </a:r>
        </a:p>
      </dsp:txBody>
      <dsp:txXfrm>
        <a:off x="379610" y="1234495"/>
        <a:ext cx="4761188" cy="639310"/>
      </dsp:txXfrm>
    </dsp:sp>
    <dsp:sp modelId="{1DFCC875-80EA-4D60-994E-F3962AEC6B13}">
      <dsp:nvSpPr>
        <dsp:cNvPr id="0" name=""/>
        <dsp:cNvSpPr/>
      </dsp:nvSpPr>
      <dsp:spPr>
        <a:xfrm>
          <a:off x="0" y="2642790"/>
          <a:ext cx="6900512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1B5049-52AE-4A96-A5C5-C90987CB515D}">
      <dsp:nvSpPr>
        <dsp:cNvPr id="0" name=""/>
        <dsp:cNvSpPr/>
      </dsp:nvSpPr>
      <dsp:spPr>
        <a:xfrm>
          <a:off x="345025" y="2288550"/>
          <a:ext cx="4830358" cy="708480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Needs Analysis</a:t>
          </a:r>
        </a:p>
      </dsp:txBody>
      <dsp:txXfrm>
        <a:off x="379610" y="2323135"/>
        <a:ext cx="4761188" cy="639310"/>
      </dsp:txXfrm>
    </dsp:sp>
    <dsp:sp modelId="{9510B693-55CF-4697-B186-620188DF73BF}">
      <dsp:nvSpPr>
        <dsp:cNvPr id="0" name=""/>
        <dsp:cNvSpPr/>
      </dsp:nvSpPr>
      <dsp:spPr>
        <a:xfrm>
          <a:off x="0" y="3731430"/>
          <a:ext cx="6900512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5068907"/>
              <a:satOff val="-13064"/>
              <a:lumOff val="-882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737153-1901-46F4-8993-18C4D7A0B5CE}">
      <dsp:nvSpPr>
        <dsp:cNvPr id="0" name=""/>
        <dsp:cNvSpPr/>
      </dsp:nvSpPr>
      <dsp:spPr>
        <a:xfrm>
          <a:off x="345025" y="3377190"/>
          <a:ext cx="4830358" cy="708480"/>
        </a:xfrm>
        <a:prstGeom prst="round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Recommendations</a:t>
          </a:r>
        </a:p>
      </dsp:txBody>
      <dsp:txXfrm>
        <a:off x="379610" y="3411775"/>
        <a:ext cx="4761188" cy="639310"/>
      </dsp:txXfrm>
    </dsp:sp>
    <dsp:sp modelId="{4AC98237-76DA-4135-A150-3FD2945EAD25}">
      <dsp:nvSpPr>
        <dsp:cNvPr id="0" name=""/>
        <dsp:cNvSpPr/>
      </dsp:nvSpPr>
      <dsp:spPr>
        <a:xfrm>
          <a:off x="0" y="4820070"/>
          <a:ext cx="6900512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6B47E5-4787-426C-B951-67798E446A00}">
      <dsp:nvSpPr>
        <dsp:cNvPr id="0" name=""/>
        <dsp:cNvSpPr/>
      </dsp:nvSpPr>
      <dsp:spPr>
        <a:xfrm>
          <a:off x="345025" y="4465830"/>
          <a:ext cx="4830358" cy="70848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Funding and Implementation</a:t>
          </a:r>
        </a:p>
      </dsp:txBody>
      <dsp:txXfrm>
        <a:off x="379610" y="4500415"/>
        <a:ext cx="4761188" cy="6393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A1420C-73A8-48FC-9E8A-6F803897E1C3}">
      <dsp:nvSpPr>
        <dsp:cNvPr id="0" name=""/>
        <dsp:cNvSpPr/>
      </dsp:nvSpPr>
      <dsp:spPr>
        <a:xfrm>
          <a:off x="0" y="349207"/>
          <a:ext cx="6263640" cy="62361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solidFill>
                <a:schemeClr val="tx1"/>
              </a:solidFill>
              <a:latin typeface="Century Gothic" panose="020B0502020202020204" pitchFamily="34" charset="0"/>
            </a:rPr>
            <a:t>Baseball/Softball Field Improvements</a:t>
          </a:r>
        </a:p>
      </dsp:txBody>
      <dsp:txXfrm>
        <a:off x="30442" y="379649"/>
        <a:ext cx="6202756" cy="562726"/>
      </dsp:txXfrm>
    </dsp:sp>
    <dsp:sp modelId="{B72F282C-8FF4-4A4D-B04B-DF69B731B286}">
      <dsp:nvSpPr>
        <dsp:cNvPr id="0" name=""/>
        <dsp:cNvSpPr/>
      </dsp:nvSpPr>
      <dsp:spPr>
        <a:xfrm>
          <a:off x="0" y="1047698"/>
          <a:ext cx="6263640" cy="623610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solidFill>
                <a:schemeClr val="tx1"/>
              </a:solidFill>
              <a:latin typeface="Century Gothic" panose="020B0502020202020204" pitchFamily="34" charset="0"/>
            </a:rPr>
            <a:t>Pickleball Court</a:t>
          </a:r>
        </a:p>
      </dsp:txBody>
      <dsp:txXfrm>
        <a:off x="30442" y="1078140"/>
        <a:ext cx="6202756" cy="562726"/>
      </dsp:txXfrm>
    </dsp:sp>
    <dsp:sp modelId="{7B631BD9-7B21-4AE8-9B3B-DDB3F730368A}">
      <dsp:nvSpPr>
        <dsp:cNvPr id="0" name=""/>
        <dsp:cNvSpPr/>
      </dsp:nvSpPr>
      <dsp:spPr>
        <a:xfrm>
          <a:off x="0" y="1746188"/>
          <a:ext cx="6263640" cy="623610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solidFill>
                <a:schemeClr val="tx1"/>
              </a:solidFill>
              <a:latin typeface="Century Gothic" panose="020B0502020202020204" pitchFamily="34" charset="0"/>
            </a:rPr>
            <a:t>Soccer Field Improvements</a:t>
          </a:r>
        </a:p>
      </dsp:txBody>
      <dsp:txXfrm>
        <a:off x="30442" y="1776630"/>
        <a:ext cx="6202756" cy="562726"/>
      </dsp:txXfrm>
    </dsp:sp>
    <dsp:sp modelId="{68DDA5AA-D375-47F6-A59B-34196E285E94}">
      <dsp:nvSpPr>
        <dsp:cNvPr id="0" name=""/>
        <dsp:cNvSpPr/>
      </dsp:nvSpPr>
      <dsp:spPr>
        <a:xfrm>
          <a:off x="0" y="2444678"/>
          <a:ext cx="6263640" cy="62361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solidFill>
                <a:schemeClr val="tx1"/>
              </a:solidFill>
              <a:latin typeface="Century Gothic" panose="020B0502020202020204" pitchFamily="34" charset="0"/>
            </a:rPr>
            <a:t>Swim Center Improvements</a:t>
          </a:r>
        </a:p>
      </dsp:txBody>
      <dsp:txXfrm>
        <a:off x="30442" y="2475120"/>
        <a:ext cx="6202756" cy="56272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2F282C-8FF4-4A4D-B04B-DF69B731B286}">
      <dsp:nvSpPr>
        <dsp:cNvPr id="0" name=""/>
        <dsp:cNvSpPr/>
      </dsp:nvSpPr>
      <dsp:spPr>
        <a:xfrm>
          <a:off x="0" y="0"/>
          <a:ext cx="6263640" cy="98865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solidFill>
                <a:schemeClr val="tx1"/>
              </a:solidFill>
              <a:latin typeface="Century Gothic" panose="020B0502020202020204" pitchFamily="34" charset="0"/>
            </a:rPr>
            <a:t>Natural Open Space</a:t>
          </a:r>
        </a:p>
      </dsp:txBody>
      <dsp:txXfrm>
        <a:off x="48262" y="48262"/>
        <a:ext cx="6167116" cy="892126"/>
      </dsp:txXfrm>
    </dsp:sp>
    <dsp:sp modelId="{BDFF0F9D-EE1B-4729-B6AD-06E62FDD2E98}">
      <dsp:nvSpPr>
        <dsp:cNvPr id="0" name=""/>
        <dsp:cNvSpPr/>
      </dsp:nvSpPr>
      <dsp:spPr>
        <a:xfrm>
          <a:off x="0" y="1061097"/>
          <a:ext cx="6263640" cy="988650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solidFill>
                <a:schemeClr val="tx1"/>
              </a:solidFill>
              <a:latin typeface="Century Gothic" panose="020B0502020202020204" pitchFamily="34" charset="0"/>
            </a:rPr>
            <a:t>Trail Improvements / Trail Connections / Bike Lanes / Bike Paths / Bike Trails</a:t>
          </a:r>
        </a:p>
      </dsp:txBody>
      <dsp:txXfrm>
        <a:off x="48262" y="1109359"/>
        <a:ext cx="6167116" cy="892126"/>
      </dsp:txXfrm>
    </dsp:sp>
    <dsp:sp modelId="{0F6F0F37-1A62-477D-A8F3-219E357F76C9}">
      <dsp:nvSpPr>
        <dsp:cNvPr id="0" name=""/>
        <dsp:cNvSpPr/>
      </dsp:nvSpPr>
      <dsp:spPr>
        <a:xfrm>
          <a:off x="0" y="2107347"/>
          <a:ext cx="6263640" cy="98865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solidFill>
                <a:schemeClr val="tx1"/>
              </a:solidFill>
              <a:latin typeface="Century Gothic" panose="020B0502020202020204" pitchFamily="34" charset="0"/>
            </a:rPr>
            <a:t>Waterfront / Bayfront Park Improvements</a:t>
          </a:r>
        </a:p>
      </dsp:txBody>
      <dsp:txXfrm>
        <a:off x="48262" y="2155609"/>
        <a:ext cx="6167116" cy="89212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2F282C-8FF4-4A4D-B04B-DF69B731B286}">
      <dsp:nvSpPr>
        <dsp:cNvPr id="0" name=""/>
        <dsp:cNvSpPr/>
      </dsp:nvSpPr>
      <dsp:spPr>
        <a:xfrm>
          <a:off x="0" y="462115"/>
          <a:ext cx="6263640" cy="8735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solidFill>
                <a:schemeClr val="tx1"/>
              </a:solidFill>
              <a:latin typeface="Century Gothic" panose="020B0502020202020204" pitchFamily="34" charset="0"/>
            </a:rPr>
            <a:t>Dog Park Improvements</a:t>
          </a:r>
        </a:p>
      </dsp:txBody>
      <dsp:txXfrm>
        <a:off x="42642" y="504757"/>
        <a:ext cx="6178356" cy="788236"/>
      </dsp:txXfrm>
    </dsp:sp>
    <dsp:sp modelId="{FBBA8432-AAA8-42EB-AFF0-FD4CA379F783}">
      <dsp:nvSpPr>
        <dsp:cNvPr id="0" name=""/>
        <dsp:cNvSpPr/>
      </dsp:nvSpPr>
      <dsp:spPr>
        <a:xfrm>
          <a:off x="0" y="1519955"/>
          <a:ext cx="6263640" cy="873520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solidFill>
                <a:schemeClr val="tx1"/>
              </a:solidFill>
              <a:latin typeface="Century Gothic" panose="020B0502020202020204" pitchFamily="34" charset="0"/>
            </a:rPr>
            <a:t>Playground Improvements</a:t>
          </a:r>
        </a:p>
      </dsp:txBody>
      <dsp:txXfrm>
        <a:off x="42642" y="1562597"/>
        <a:ext cx="6178356" cy="788236"/>
      </dsp:txXfrm>
    </dsp:sp>
    <dsp:sp modelId="{35668BBC-DB6C-4F1E-A268-E4B220AC431E}">
      <dsp:nvSpPr>
        <dsp:cNvPr id="0" name=""/>
        <dsp:cNvSpPr/>
      </dsp:nvSpPr>
      <dsp:spPr>
        <a:xfrm>
          <a:off x="0" y="2577795"/>
          <a:ext cx="6263640" cy="873520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solidFill>
                <a:schemeClr val="tx1"/>
              </a:solidFill>
              <a:latin typeface="Century Gothic" panose="020B0502020202020204" pitchFamily="34" charset="0"/>
            </a:rPr>
            <a:t>Restroom Improvements</a:t>
          </a:r>
        </a:p>
      </dsp:txBody>
      <dsp:txXfrm>
        <a:off x="42642" y="2620437"/>
        <a:ext cx="6178356" cy="788236"/>
      </dsp:txXfrm>
    </dsp:sp>
    <dsp:sp modelId="{F538DAD3-641B-42C5-A799-DA5D9881B34F}">
      <dsp:nvSpPr>
        <dsp:cNvPr id="0" name=""/>
        <dsp:cNvSpPr/>
      </dsp:nvSpPr>
      <dsp:spPr>
        <a:xfrm>
          <a:off x="0" y="3635635"/>
          <a:ext cx="6263640" cy="87352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solidFill>
                <a:schemeClr val="tx1"/>
              </a:solidFill>
              <a:latin typeface="Century Gothic" panose="020B0502020202020204" pitchFamily="34" charset="0"/>
            </a:rPr>
            <a:t>Picnic Area / Picnic Shelter / Barbeques</a:t>
          </a:r>
        </a:p>
      </dsp:txBody>
      <dsp:txXfrm>
        <a:off x="42642" y="3678277"/>
        <a:ext cx="6178356" cy="78823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AF4BAE-1C11-4513-AEE5-6657226DE3D5}">
      <dsp:nvSpPr>
        <dsp:cNvPr id="0" name=""/>
        <dsp:cNvSpPr/>
      </dsp:nvSpPr>
      <dsp:spPr>
        <a:xfrm>
          <a:off x="0" y="98459"/>
          <a:ext cx="6263640" cy="83422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tx1"/>
              </a:solidFill>
              <a:latin typeface="Century Gothic" panose="020B0502020202020204" pitchFamily="34" charset="0"/>
            </a:rPr>
            <a:t>After School Programs</a:t>
          </a:r>
        </a:p>
      </dsp:txBody>
      <dsp:txXfrm>
        <a:off x="40724" y="139183"/>
        <a:ext cx="6182192" cy="752780"/>
      </dsp:txXfrm>
    </dsp:sp>
    <dsp:sp modelId="{6978D228-9252-4015-9130-DA3487B99255}">
      <dsp:nvSpPr>
        <dsp:cNvPr id="0" name=""/>
        <dsp:cNvSpPr/>
      </dsp:nvSpPr>
      <dsp:spPr>
        <a:xfrm>
          <a:off x="0" y="993167"/>
          <a:ext cx="6263640" cy="834228"/>
        </a:xfrm>
        <a:prstGeom prst="roundRect">
          <a:avLst/>
        </a:prstGeom>
        <a:solidFill>
          <a:schemeClr val="accent5">
            <a:hueOff val="-1351709"/>
            <a:satOff val="-3484"/>
            <a:lumOff val="-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tx1"/>
              </a:solidFill>
              <a:latin typeface="Century Gothic" panose="020B0502020202020204" pitchFamily="34" charset="0"/>
            </a:rPr>
            <a:t>Aquatics Programs</a:t>
          </a:r>
        </a:p>
      </dsp:txBody>
      <dsp:txXfrm>
        <a:off x="40724" y="1033891"/>
        <a:ext cx="6182192" cy="752780"/>
      </dsp:txXfrm>
    </dsp:sp>
    <dsp:sp modelId="{D33B6551-434B-4E81-8353-68B6516C6429}">
      <dsp:nvSpPr>
        <dsp:cNvPr id="0" name=""/>
        <dsp:cNvSpPr/>
      </dsp:nvSpPr>
      <dsp:spPr>
        <a:xfrm>
          <a:off x="0" y="1887875"/>
          <a:ext cx="6263640" cy="834228"/>
        </a:xfrm>
        <a:prstGeom prst="roundRect">
          <a:avLst/>
        </a:prstGeom>
        <a:solidFill>
          <a:schemeClr val="accent5">
            <a:hueOff val="-2703417"/>
            <a:satOff val="-6968"/>
            <a:lumOff val="-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tx1"/>
              </a:solidFill>
              <a:latin typeface="Century Gothic" panose="020B0502020202020204" pitchFamily="34" charset="0"/>
            </a:rPr>
            <a:t>Gardening / Grow Food Class</a:t>
          </a:r>
        </a:p>
      </dsp:txBody>
      <dsp:txXfrm>
        <a:off x="40724" y="1928599"/>
        <a:ext cx="6182192" cy="752780"/>
      </dsp:txXfrm>
    </dsp:sp>
    <dsp:sp modelId="{1DF000D8-15A1-4D71-A9F8-7B9CB75850EA}">
      <dsp:nvSpPr>
        <dsp:cNvPr id="0" name=""/>
        <dsp:cNvSpPr/>
      </dsp:nvSpPr>
      <dsp:spPr>
        <a:xfrm>
          <a:off x="0" y="2782584"/>
          <a:ext cx="6263640" cy="834228"/>
        </a:xfrm>
        <a:prstGeom prst="roundRect">
          <a:avLst/>
        </a:prstGeom>
        <a:solidFill>
          <a:schemeClr val="accent5">
            <a:hueOff val="-4055126"/>
            <a:satOff val="-10451"/>
            <a:lumOff val="-7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tx1"/>
              </a:solidFill>
              <a:latin typeface="Century Gothic" panose="020B0502020202020204" pitchFamily="34" charset="0"/>
            </a:rPr>
            <a:t>Nature Education Class (fishing, birding, hiking)</a:t>
          </a:r>
        </a:p>
      </dsp:txBody>
      <dsp:txXfrm>
        <a:off x="40724" y="2823308"/>
        <a:ext cx="6182192" cy="752780"/>
      </dsp:txXfrm>
    </dsp:sp>
    <dsp:sp modelId="{37CB1E6B-B5EE-4EAF-AB3E-60F32AB898FD}">
      <dsp:nvSpPr>
        <dsp:cNvPr id="0" name=""/>
        <dsp:cNvSpPr/>
      </dsp:nvSpPr>
      <dsp:spPr>
        <a:xfrm>
          <a:off x="0" y="3677292"/>
          <a:ext cx="6263640" cy="834228"/>
        </a:xfrm>
        <a:prstGeom prst="roundRect">
          <a:avLst/>
        </a:prstGeom>
        <a:solidFill>
          <a:schemeClr val="accent5">
            <a:hueOff val="-5406834"/>
            <a:satOff val="-13935"/>
            <a:lumOff val="-9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tx1"/>
              </a:solidFill>
              <a:latin typeface="Century Gothic" panose="020B0502020202020204" pitchFamily="34" charset="0"/>
            </a:rPr>
            <a:t>Teen and Tween Activities</a:t>
          </a:r>
        </a:p>
      </dsp:txBody>
      <dsp:txXfrm>
        <a:off x="40724" y="3718016"/>
        <a:ext cx="6182192" cy="752780"/>
      </dsp:txXfrm>
    </dsp:sp>
    <dsp:sp modelId="{6D6E35AE-3C24-490A-864D-CE522016BD0E}">
      <dsp:nvSpPr>
        <dsp:cNvPr id="0" name=""/>
        <dsp:cNvSpPr/>
      </dsp:nvSpPr>
      <dsp:spPr>
        <a:xfrm>
          <a:off x="0" y="4572000"/>
          <a:ext cx="6263640" cy="834228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tx1"/>
              </a:solidFill>
              <a:latin typeface="Century Gothic" panose="020B0502020202020204" pitchFamily="34" charset="0"/>
            </a:rPr>
            <a:t>Festivals / Concerts / Family Events</a:t>
          </a:r>
        </a:p>
      </dsp:txBody>
      <dsp:txXfrm>
        <a:off x="40724" y="4612724"/>
        <a:ext cx="6182192" cy="75278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7F068D-1779-4D53-B9E2-B7A269A0527D}">
      <dsp:nvSpPr>
        <dsp:cNvPr id="0" name=""/>
        <dsp:cNvSpPr/>
      </dsp:nvSpPr>
      <dsp:spPr>
        <a:xfrm>
          <a:off x="681930" y="1746"/>
          <a:ext cx="2518171" cy="1510903"/>
        </a:xfrm>
        <a:prstGeom prst="rect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latin typeface="Century Gothic" panose="020B0502020202020204" pitchFamily="34" charset="0"/>
            </a:rPr>
            <a:t>Turf Maintenance</a:t>
          </a:r>
        </a:p>
      </dsp:txBody>
      <dsp:txXfrm>
        <a:off x="681930" y="1746"/>
        <a:ext cx="2518171" cy="1510903"/>
      </dsp:txXfrm>
    </dsp:sp>
    <dsp:sp modelId="{FF0189A9-2A3E-4808-92EC-F3D297178B49}">
      <dsp:nvSpPr>
        <dsp:cNvPr id="0" name=""/>
        <dsp:cNvSpPr/>
      </dsp:nvSpPr>
      <dsp:spPr>
        <a:xfrm>
          <a:off x="3451919" y="1746"/>
          <a:ext cx="2518171" cy="1510903"/>
        </a:xfrm>
        <a:prstGeom prst="rect">
          <a:avLst/>
        </a:prstGeom>
        <a:solidFill>
          <a:schemeClr val="accent5">
            <a:shade val="80000"/>
            <a:hueOff val="27126"/>
            <a:satOff val="518"/>
            <a:lumOff val="228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latin typeface="Century Gothic" panose="020B0502020202020204" pitchFamily="34" charset="0"/>
            </a:rPr>
            <a:t>Shrub and Groundcover Maintenance</a:t>
          </a:r>
        </a:p>
      </dsp:txBody>
      <dsp:txXfrm>
        <a:off x="3451919" y="1746"/>
        <a:ext cx="2518171" cy="1510903"/>
      </dsp:txXfrm>
    </dsp:sp>
    <dsp:sp modelId="{AE917FAA-9B81-4744-8E70-A213ACE0C559}">
      <dsp:nvSpPr>
        <dsp:cNvPr id="0" name=""/>
        <dsp:cNvSpPr/>
      </dsp:nvSpPr>
      <dsp:spPr>
        <a:xfrm>
          <a:off x="6221908" y="1746"/>
          <a:ext cx="2518171" cy="1510903"/>
        </a:xfrm>
        <a:prstGeom prst="rect">
          <a:avLst/>
        </a:prstGeom>
        <a:solidFill>
          <a:schemeClr val="accent5">
            <a:shade val="80000"/>
            <a:hueOff val="54253"/>
            <a:satOff val="1035"/>
            <a:lumOff val="45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latin typeface="Century Gothic" panose="020B0502020202020204" pitchFamily="34" charset="0"/>
            </a:rPr>
            <a:t>Rodent / Pest Control</a:t>
          </a:r>
        </a:p>
      </dsp:txBody>
      <dsp:txXfrm>
        <a:off x="6221908" y="1746"/>
        <a:ext cx="2518171" cy="1510903"/>
      </dsp:txXfrm>
    </dsp:sp>
    <dsp:sp modelId="{0C6180D6-EC97-4DD2-88F7-3CBE1BA967F2}">
      <dsp:nvSpPr>
        <dsp:cNvPr id="0" name=""/>
        <dsp:cNvSpPr/>
      </dsp:nvSpPr>
      <dsp:spPr>
        <a:xfrm>
          <a:off x="8991897" y="1746"/>
          <a:ext cx="2518171" cy="1510903"/>
        </a:xfrm>
        <a:prstGeom prst="rect">
          <a:avLst/>
        </a:prstGeom>
        <a:solidFill>
          <a:schemeClr val="accent5">
            <a:shade val="80000"/>
            <a:hueOff val="81379"/>
            <a:satOff val="1553"/>
            <a:lumOff val="68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latin typeface="Century Gothic" panose="020B0502020202020204" pitchFamily="34" charset="0"/>
            </a:rPr>
            <a:t>Tree Care</a:t>
          </a:r>
        </a:p>
      </dsp:txBody>
      <dsp:txXfrm>
        <a:off x="8991897" y="1746"/>
        <a:ext cx="2518171" cy="1510903"/>
      </dsp:txXfrm>
    </dsp:sp>
    <dsp:sp modelId="{BFD1DA20-444E-47B6-B0AC-D7C6F7B99F6F}">
      <dsp:nvSpPr>
        <dsp:cNvPr id="0" name=""/>
        <dsp:cNvSpPr/>
      </dsp:nvSpPr>
      <dsp:spPr>
        <a:xfrm>
          <a:off x="681930" y="1764466"/>
          <a:ext cx="2518171" cy="1510903"/>
        </a:xfrm>
        <a:prstGeom prst="rect">
          <a:avLst/>
        </a:prstGeom>
        <a:solidFill>
          <a:schemeClr val="accent5">
            <a:shade val="80000"/>
            <a:hueOff val="108505"/>
            <a:satOff val="2070"/>
            <a:lumOff val="91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latin typeface="Century Gothic" panose="020B0502020202020204" pitchFamily="34" charset="0"/>
            </a:rPr>
            <a:t>Hardscape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latin typeface="Century Gothic" panose="020B0502020202020204" pitchFamily="34" charset="0"/>
            </a:rPr>
            <a:t>Maintenance</a:t>
          </a:r>
          <a:endParaRPr lang="en-US" sz="2300" kern="1200" dirty="0">
            <a:latin typeface="Century Gothic" panose="020B0502020202020204" pitchFamily="34" charset="0"/>
          </a:endParaRPr>
        </a:p>
      </dsp:txBody>
      <dsp:txXfrm>
        <a:off x="681930" y="1764466"/>
        <a:ext cx="2518171" cy="1510903"/>
      </dsp:txXfrm>
    </dsp:sp>
    <dsp:sp modelId="{FB95BCF6-1DA1-4147-BF4F-EAA6622CAA6A}">
      <dsp:nvSpPr>
        <dsp:cNvPr id="0" name=""/>
        <dsp:cNvSpPr/>
      </dsp:nvSpPr>
      <dsp:spPr>
        <a:xfrm>
          <a:off x="3451919" y="1764466"/>
          <a:ext cx="2518171" cy="1510903"/>
        </a:xfrm>
        <a:prstGeom prst="rect">
          <a:avLst/>
        </a:prstGeom>
        <a:solidFill>
          <a:schemeClr val="accent5">
            <a:shade val="80000"/>
            <a:hueOff val="135632"/>
            <a:satOff val="2588"/>
            <a:lumOff val="114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latin typeface="Century Gothic" panose="020B0502020202020204" pitchFamily="34" charset="0"/>
            </a:rPr>
            <a:t>Irrigation System Maintenance</a:t>
          </a:r>
          <a:endParaRPr lang="en-US" sz="2300" kern="1200" dirty="0">
            <a:latin typeface="Century Gothic" panose="020B0502020202020204" pitchFamily="34" charset="0"/>
          </a:endParaRPr>
        </a:p>
      </dsp:txBody>
      <dsp:txXfrm>
        <a:off x="3451919" y="1764466"/>
        <a:ext cx="2518171" cy="1510903"/>
      </dsp:txXfrm>
    </dsp:sp>
    <dsp:sp modelId="{2C459427-2674-4B11-A987-C1249626469C}">
      <dsp:nvSpPr>
        <dsp:cNvPr id="0" name=""/>
        <dsp:cNvSpPr/>
      </dsp:nvSpPr>
      <dsp:spPr>
        <a:xfrm>
          <a:off x="6221908" y="1764466"/>
          <a:ext cx="2518171" cy="1510903"/>
        </a:xfrm>
        <a:prstGeom prst="rect">
          <a:avLst/>
        </a:prstGeom>
        <a:solidFill>
          <a:schemeClr val="accent5">
            <a:shade val="80000"/>
            <a:hueOff val="162758"/>
            <a:satOff val="3105"/>
            <a:lumOff val="1371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latin typeface="Century Gothic" panose="020B0502020202020204" pitchFamily="34" charset="0"/>
            </a:rPr>
            <a:t>General Park Maintenance</a:t>
          </a:r>
        </a:p>
      </dsp:txBody>
      <dsp:txXfrm>
        <a:off x="6221908" y="1764466"/>
        <a:ext cx="2518171" cy="1510903"/>
      </dsp:txXfrm>
    </dsp:sp>
    <dsp:sp modelId="{33599F81-A8D4-442D-A559-D67C1FA13B06}">
      <dsp:nvSpPr>
        <dsp:cNvPr id="0" name=""/>
        <dsp:cNvSpPr/>
      </dsp:nvSpPr>
      <dsp:spPr>
        <a:xfrm>
          <a:off x="8991897" y="1764466"/>
          <a:ext cx="2518171" cy="1510903"/>
        </a:xfrm>
        <a:prstGeom prst="rect">
          <a:avLst/>
        </a:prstGeom>
        <a:solidFill>
          <a:schemeClr val="accent5">
            <a:shade val="80000"/>
            <a:hueOff val="189884"/>
            <a:satOff val="3623"/>
            <a:lumOff val="1599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latin typeface="Century Gothic" panose="020B0502020202020204" pitchFamily="34" charset="0"/>
            </a:rPr>
            <a:t>Playground Inspections</a:t>
          </a:r>
        </a:p>
      </dsp:txBody>
      <dsp:txXfrm>
        <a:off x="8991897" y="1764466"/>
        <a:ext cx="2518171" cy="1510903"/>
      </dsp:txXfrm>
    </dsp:sp>
    <dsp:sp modelId="{DEE539CA-B676-4023-BBDA-9B9B48435186}">
      <dsp:nvSpPr>
        <dsp:cNvPr id="0" name=""/>
        <dsp:cNvSpPr/>
      </dsp:nvSpPr>
      <dsp:spPr>
        <a:xfrm>
          <a:off x="2066925" y="3527186"/>
          <a:ext cx="2518171" cy="1510903"/>
        </a:xfrm>
        <a:prstGeom prst="rect">
          <a:avLst/>
        </a:prstGeom>
        <a:solidFill>
          <a:schemeClr val="accent5">
            <a:shade val="80000"/>
            <a:hueOff val="217011"/>
            <a:satOff val="4140"/>
            <a:lumOff val="182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latin typeface="Century Gothic" panose="020B0502020202020204" pitchFamily="34" charset="0"/>
            </a:rPr>
            <a:t>Sports Field / Court Light Maintenance</a:t>
          </a:r>
        </a:p>
      </dsp:txBody>
      <dsp:txXfrm>
        <a:off x="2066925" y="3527186"/>
        <a:ext cx="2518171" cy="1510903"/>
      </dsp:txXfrm>
    </dsp:sp>
    <dsp:sp modelId="{A8F7CEBD-45D6-4AE5-8270-5FE33297BED4}">
      <dsp:nvSpPr>
        <dsp:cNvPr id="0" name=""/>
        <dsp:cNvSpPr/>
      </dsp:nvSpPr>
      <dsp:spPr>
        <a:xfrm>
          <a:off x="4836914" y="3527186"/>
          <a:ext cx="2518171" cy="1510903"/>
        </a:xfrm>
        <a:prstGeom prst="rect">
          <a:avLst/>
        </a:prstGeom>
        <a:solidFill>
          <a:schemeClr val="accent5">
            <a:shade val="80000"/>
            <a:hueOff val="244137"/>
            <a:satOff val="4658"/>
            <a:lumOff val="2057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latin typeface="Century Gothic" panose="020B0502020202020204" pitchFamily="34" charset="0"/>
            </a:rPr>
            <a:t>Tennis and Basketball Courts</a:t>
          </a:r>
        </a:p>
      </dsp:txBody>
      <dsp:txXfrm>
        <a:off x="4836914" y="3527186"/>
        <a:ext cx="2518171" cy="1510903"/>
      </dsp:txXfrm>
    </dsp:sp>
    <dsp:sp modelId="{17E27144-7F4B-4013-AD38-BC1F24962149}">
      <dsp:nvSpPr>
        <dsp:cNvPr id="0" name=""/>
        <dsp:cNvSpPr/>
      </dsp:nvSpPr>
      <dsp:spPr>
        <a:xfrm>
          <a:off x="7606903" y="3527186"/>
          <a:ext cx="2518171" cy="1510903"/>
        </a:xfrm>
        <a:prstGeom prst="rect">
          <a:avLst/>
        </a:prstGeom>
        <a:solidFill>
          <a:schemeClr val="accent5">
            <a:shade val="80000"/>
            <a:hueOff val="271263"/>
            <a:satOff val="5175"/>
            <a:lumOff val="2285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latin typeface="Century Gothic" panose="020B0502020202020204" pitchFamily="34" charset="0"/>
            </a:rPr>
            <a:t>Picnic Shelters, Gazebos, and Reservation Areas </a:t>
          </a:r>
        </a:p>
      </dsp:txBody>
      <dsp:txXfrm>
        <a:off x="7606903" y="3527186"/>
        <a:ext cx="2518171" cy="151090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6DF3AF-67BE-4FC0-AB45-F8A8EA4C01FA}">
      <dsp:nvSpPr>
        <dsp:cNvPr id="0" name=""/>
        <dsp:cNvSpPr/>
      </dsp:nvSpPr>
      <dsp:spPr>
        <a:xfrm>
          <a:off x="1743228" y="371358"/>
          <a:ext cx="1944000" cy="1944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2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CEDFA0-954E-4B39-94BF-DD660D89D396}">
      <dsp:nvSpPr>
        <dsp:cNvPr id="0" name=""/>
        <dsp:cNvSpPr/>
      </dsp:nvSpPr>
      <dsp:spPr>
        <a:xfrm>
          <a:off x="555228" y="2785589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>
              <a:latin typeface="Century Gothic" panose="020B0502020202020204" pitchFamily="34" charset="0"/>
            </a:rPr>
            <a:t>Funding Sources for Parks and Recreation</a:t>
          </a:r>
        </a:p>
      </dsp:txBody>
      <dsp:txXfrm>
        <a:off x="555228" y="2785589"/>
        <a:ext cx="4320000" cy="720000"/>
      </dsp:txXfrm>
    </dsp:sp>
    <dsp:sp modelId="{D2899EAD-29B6-448F-8A6C-A631158E0381}">
      <dsp:nvSpPr>
        <dsp:cNvPr id="0" name=""/>
        <dsp:cNvSpPr/>
      </dsp:nvSpPr>
      <dsp:spPr>
        <a:xfrm>
          <a:off x="6819228" y="371358"/>
          <a:ext cx="1944000" cy="1944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2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B53975-9DA7-4985-8FD7-97C61BB62840}">
      <dsp:nvSpPr>
        <dsp:cNvPr id="0" name=""/>
        <dsp:cNvSpPr/>
      </dsp:nvSpPr>
      <dsp:spPr>
        <a:xfrm>
          <a:off x="5631228" y="2785589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latin typeface="Century Gothic" panose="020B0502020202020204" pitchFamily="34" charset="0"/>
            </a:rPr>
            <a:t>Current and Projected Capital Project Costs</a:t>
          </a:r>
        </a:p>
      </dsp:txBody>
      <dsp:txXfrm>
        <a:off x="5631228" y="2785589"/>
        <a:ext cx="4320000" cy="7200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AD86D4-0CA3-4DB3-81BD-49980F775725}">
      <dsp:nvSpPr>
        <dsp:cNvPr id="0" name=""/>
        <dsp:cNvSpPr/>
      </dsp:nvSpPr>
      <dsp:spPr>
        <a:xfrm>
          <a:off x="710040" y="3655"/>
          <a:ext cx="1775880" cy="1065528"/>
        </a:xfrm>
        <a:prstGeom prst="rect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Century Gothic" panose="020B0502020202020204" pitchFamily="34" charset="0"/>
            </a:rPr>
            <a:t>General Fund for Parks, Recreation, and Maintenance</a:t>
          </a:r>
          <a:endParaRPr lang="en-US" sz="1500" kern="1200" dirty="0">
            <a:latin typeface="Century Gothic" panose="020B0502020202020204" pitchFamily="34" charset="0"/>
          </a:endParaRPr>
        </a:p>
      </dsp:txBody>
      <dsp:txXfrm>
        <a:off x="710040" y="3655"/>
        <a:ext cx="1775880" cy="1065528"/>
      </dsp:txXfrm>
    </dsp:sp>
    <dsp:sp modelId="{3A64A65F-8200-432A-9759-E5DB78DDB289}">
      <dsp:nvSpPr>
        <dsp:cNvPr id="0" name=""/>
        <dsp:cNvSpPr/>
      </dsp:nvSpPr>
      <dsp:spPr>
        <a:xfrm>
          <a:off x="710040" y="1246771"/>
          <a:ext cx="1775880" cy="1065528"/>
        </a:xfrm>
        <a:prstGeom prst="rect">
          <a:avLst/>
        </a:prstGeom>
        <a:solidFill>
          <a:schemeClr val="accent5">
            <a:shade val="80000"/>
            <a:hueOff val="90421"/>
            <a:satOff val="1725"/>
            <a:lumOff val="761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Century Gothic" panose="020B0502020202020204" pitchFamily="34" charset="0"/>
            </a:rPr>
            <a:t>Nexus Study</a:t>
          </a:r>
        </a:p>
      </dsp:txBody>
      <dsp:txXfrm>
        <a:off x="710040" y="1246771"/>
        <a:ext cx="1775880" cy="1065528"/>
      </dsp:txXfrm>
    </dsp:sp>
    <dsp:sp modelId="{49222392-867D-427E-BA18-0802F9F02144}">
      <dsp:nvSpPr>
        <dsp:cNvPr id="0" name=""/>
        <dsp:cNvSpPr/>
      </dsp:nvSpPr>
      <dsp:spPr>
        <a:xfrm>
          <a:off x="710040" y="2489888"/>
          <a:ext cx="1775880" cy="1065528"/>
        </a:xfrm>
        <a:prstGeom prst="rect">
          <a:avLst/>
        </a:prstGeom>
        <a:solidFill>
          <a:schemeClr val="accent5">
            <a:shade val="80000"/>
            <a:hueOff val="180842"/>
            <a:satOff val="3450"/>
            <a:lumOff val="1523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Century Gothic" panose="020B0502020202020204" pitchFamily="34" charset="0"/>
            </a:rPr>
            <a:t>Adequate Staff / Personnel</a:t>
          </a:r>
        </a:p>
      </dsp:txBody>
      <dsp:txXfrm>
        <a:off x="710040" y="2489888"/>
        <a:ext cx="1775880" cy="1065528"/>
      </dsp:txXfrm>
    </dsp:sp>
    <dsp:sp modelId="{D00B55A5-F3C0-4D93-A758-1FBEABA72198}">
      <dsp:nvSpPr>
        <dsp:cNvPr id="0" name=""/>
        <dsp:cNvSpPr/>
      </dsp:nvSpPr>
      <dsp:spPr>
        <a:xfrm>
          <a:off x="710040" y="3733004"/>
          <a:ext cx="1775880" cy="1065528"/>
        </a:xfrm>
        <a:prstGeom prst="rect">
          <a:avLst/>
        </a:prstGeom>
        <a:solidFill>
          <a:schemeClr val="accent5">
            <a:shade val="80000"/>
            <a:hueOff val="271263"/>
            <a:satOff val="5175"/>
            <a:lumOff val="2285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Century Gothic" panose="020B0502020202020204" pitchFamily="34" charset="0"/>
            </a:rPr>
            <a:t>Developer Agreements/Park in Lieu Fees</a:t>
          </a:r>
        </a:p>
      </dsp:txBody>
      <dsp:txXfrm>
        <a:off x="710040" y="3733004"/>
        <a:ext cx="1775880" cy="10655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719" cy="467231"/>
          </a:xfrm>
          <a:prstGeom prst="rect">
            <a:avLst/>
          </a:prstGeom>
        </p:spPr>
        <p:txBody>
          <a:bodyPr vert="horz" lIns="93355" tIns="46678" rIns="93355" bIns="4667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9930" y="0"/>
            <a:ext cx="3044719" cy="467231"/>
          </a:xfrm>
          <a:prstGeom prst="rect">
            <a:avLst/>
          </a:prstGeom>
        </p:spPr>
        <p:txBody>
          <a:bodyPr vert="horz" lIns="93355" tIns="46678" rIns="93355" bIns="46678" rtlCol="0"/>
          <a:lstStyle>
            <a:lvl1pPr algn="r">
              <a:defRPr sz="1300"/>
            </a:lvl1pPr>
          </a:lstStyle>
          <a:p>
            <a:fld id="{B9FBBA74-FCC9-4DE7-B533-C9305523F447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8000" cy="3143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55" tIns="46678" rIns="93355" bIns="4667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628" y="4481532"/>
            <a:ext cx="5621020" cy="3666709"/>
          </a:xfrm>
          <a:prstGeom prst="rect">
            <a:avLst/>
          </a:prstGeom>
        </p:spPr>
        <p:txBody>
          <a:bodyPr vert="horz" lIns="93355" tIns="46678" rIns="93355" bIns="4667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5045"/>
            <a:ext cx="3044719" cy="467230"/>
          </a:xfrm>
          <a:prstGeom prst="rect">
            <a:avLst/>
          </a:prstGeom>
        </p:spPr>
        <p:txBody>
          <a:bodyPr vert="horz" lIns="93355" tIns="46678" rIns="93355" bIns="4667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9930" y="8845045"/>
            <a:ext cx="3044719" cy="467230"/>
          </a:xfrm>
          <a:prstGeom prst="rect">
            <a:avLst/>
          </a:prstGeom>
        </p:spPr>
        <p:txBody>
          <a:bodyPr vert="horz" lIns="93355" tIns="46678" rIns="93355" bIns="46678" rtlCol="0" anchor="b"/>
          <a:lstStyle>
            <a:lvl1pPr algn="r">
              <a:defRPr sz="1300"/>
            </a:lvl1pPr>
          </a:lstStyle>
          <a:p>
            <a:fld id="{EB83751D-4C0F-4DB8-93DB-7EEFC0815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342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83751D-4C0F-4DB8-93DB-7EEFC081589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0592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83751D-4C0F-4DB8-93DB-7EEFC081589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885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33FC46-1E7D-43DD-9FBF-B81D60839ECE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2090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852925">
              <a:defRPr/>
            </a:pPr>
            <a:fld id="{C933FC46-1E7D-43DD-9FBF-B81D60839ECE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852925">
                <a:defRPr/>
              </a:pPr>
              <a:t>15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316830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852925">
              <a:defRPr/>
            </a:pPr>
            <a:fld id="{C933FC46-1E7D-43DD-9FBF-B81D60839ECE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852925">
                <a:defRPr/>
              </a:pPr>
              <a:t>16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246148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852925">
              <a:defRPr/>
            </a:pPr>
            <a:fld id="{C933FC46-1E7D-43DD-9FBF-B81D60839ECE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852925">
                <a:defRPr/>
              </a:pPr>
              <a:t>17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743406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6163" y="153988"/>
            <a:ext cx="5475287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83751D-4C0F-4DB8-93DB-7EEFC081589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6862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6163" y="153988"/>
            <a:ext cx="5475287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83751D-4C0F-4DB8-93DB-7EEFC081589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8795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6163" y="153988"/>
            <a:ext cx="5475287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83751D-4C0F-4DB8-93DB-7EEFC081589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9379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6163" y="153988"/>
            <a:ext cx="5475287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83751D-4C0F-4DB8-93DB-7EEFC081589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4629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83751D-4C0F-4DB8-93DB-7EEFC081589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261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33FC46-1E7D-43DD-9FBF-B81D60839EC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3765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33FC46-1E7D-43DD-9FBF-B81D60839ECE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5199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6163" y="147638"/>
            <a:ext cx="5599112" cy="31496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83751D-4C0F-4DB8-93DB-7EEFC081589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8368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83751D-4C0F-4DB8-93DB-7EEFC081589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1495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6163" y="153988"/>
            <a:ext cx="5738812" cy="32273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83751D-4C0F-4DB8-93DB-7EEFC081589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7246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4500" y="401638"/>
            <a:ext cx="2870200" cy="16144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366409" y="295030"/>
            <a:ext cx="5682924" cy="6261177"/>
          </a:xfrm>
        </p:spPr>
        <p:txBody>
          <a:bodyPr/>
          <a:lstStyle/>
          <a:p>
            <a:endParaRPr lang="en-US" sz="1100" b="1" u="sng" dirty="0">
              <a:latin typeface="Ae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83751D-4C0F-4DB8-93DB-7EEFC081589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9580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1288" y="315913"/>
            <a:ext cx="5254625" cy="2955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83751D-4C0F-4DB8-93DB-7EEFC081589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1179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93725" y="333375"/>
            <a:ext cx="2981325" cy="1676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716166" y="264103"/>
            <a:ext cx="5283544" cy="6069440"/>
          </a:xfrm>
        </p:spPr>
        <p:txBody>
          <a:bodyPr/>
          <a:lstStyle/>
          <a:p>
            <a:pPr algn="l"/>
            <a:endParaRPr lang="en-US" sz="1100" dirty="0">
              <a:latin typeface="Ae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83751D-4C0F-4DB8-93DB-7EEFC081589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5516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520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3FC46-1E7D-43DD-9FBF-B81D60839EC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520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5833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520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3FC46-1E7D-43DD-9FBF-B81D60839EC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520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646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520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3FC46-1E7D-43DD-9FBF-B81D60839EC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520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607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33FC46-1E7D-43DD-9FBF-B81D60839EC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4506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33FC46-1E7D-43DD-9FBF-B81D60839ECE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6378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83751D-4C0F-4DB8-93DB-7EEFC081589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7638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33FC46-1E7D-43DD-9FBF-B81D60839ECE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5199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33FC46-1E7D-43DD-9FBF-B81D60839ECE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1837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33FC46-1E7D-43DD-9FBF-B81D60839ECE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6618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33FC46-1E7D-43DD-9FBF-B81D60839ECE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2187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33FC46-1E7D-43DD-9FBF-B81D60839ECE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7442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83751D-4C0F-4DB8-93DB-7EEFC081589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179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E8417-C548-43CC-843D-6360292C6B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00AD2B-BF11-4DEF-83AD-6C7AE34E85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6FEE6A-B2A6-462B-A49E-F2811B2EA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2A535-5649-48AE-B25E-C580EFBB3B65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B86D85-7993-460D-8C4A-D4C8D4317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609E8F-4E40-4AB3-90D2-39B997651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2D19-1283-4C1D-9526-243642BBE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23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9AD50-8A7C-467F-80F2-E55406C90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9DE2CB-7BD5-453A-AD78-41D8F9CC3B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7A3899-5108-4558-AB39-519F46B16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2A535-5649-48AE-B25E-C580EFBB3B65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D957A6-6943-4180-831E-3FE0258E2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7D08C0-A26C-4258-A3B0-B3CF1E30A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2D19-1283-4C1D-9526-243642BBE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576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7D3F8C-223B-40E0-BB1F-E562911EE0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CB0B1B-CF0F-408D-A0B3-199D7735CC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067862-D67F-4AD9-8928-0F83D6D63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2A535-5649-48AE-B25E-C580EFBB3B65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56FE2-EF70-445E-A9BF-575B135DE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7F10F9-002C-4DFA-B81D-6669776A3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2D19-1283-4C1D-9526-243642BBE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153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E9889-F351-4EFE-A6B3-763686B63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0B7896-9C87-4521-B4F4-4D712001D9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1CAB32-0F17-4722-B6DD-DB7F8D630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2A535-5649-48AE-B25E-C580EFBB3B65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C8439A-98C4-450B-9AAD-5FDDD4E1F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F81942-8BC5-488F-9CB6-6C8A5FC55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2D19-1283-4C1D-9526-243642BBE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587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E4271-6ADE-4BAB-A747-E572F4D94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0301B1-CF46-4E72-8DE9-5BB4B8AE5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964AD-2BA9-43B2-B16E-599657D78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2A535-5649-48AE-B25E-C580EFBB3B65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051CD-A754-4583-A014-F0777D768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142743-D876-45FA-9F1E-0D14277FF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2D19-1283-4C1D-9526-243642BBE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498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797DF-B255-4BAC-9E0F-09BC23437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AD2DA3-F03C-456D-915C-09BD65BA30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EAED59-DAEE-4820-AD52-A6C3F48005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073674-6F2B-4981-A760-607C4E45E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2A535-5649-48AE-B25E-C580EFBB3B65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F03B15-5024-405B-9F70-56B1D6638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79A9C6-BDCA-4CEE-8D54-64D6C5A8D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2D19-1283-4C1D-9526-243642BBE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477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DA74B-913E-4C71-8A87-CB922AB7A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B30668-2168-4504-B7E2-03B216CF3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FAFE86-77B7-4F69-9545-3734B9BE3C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8615B2-545C-4EE5-9FCF-5443AE55DD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2C1703-6864-4F44-9E0F-ABBFFD6365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285704-D67E-434B-8E11-AA60B4466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2A535-5649-48AE-B25E-C580EFBB3B65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3A70BA-5ECE-4B2A-A285-63569423C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43F4DC-B5D4-4383-B68E-30CB423D6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2D19-1283-4C1D-9526-243642BBE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384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095A9-9890-46A9-987C-3320878C0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D6CD02-3EC2-4572-9D14-CE3E6F871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2A535-5649-48AE-B25E-C580EFBB3B65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D4F947-4B18-4ACA-9AAC-B8CA973DE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070499-6A67-4BB3-81F9-938B0EF64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2D19-1283-4C1D-9526-243642BBE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156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42208B-6CEF-4FCC-A10D-1ECA3D3BF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2A535-5649-48AE-B25E-C580EFBB3B65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ED717C-401D-49BD-A557-DC5E51140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3B16B4-9D75-4650-8B88-6EE0BC453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2D19-1283-4C1D-9526-243642BBE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500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466D3-5D54-4A5D-8208-7DD905530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3058AB-8068-4AC0-917B-607A9188D3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E2A80E-2602-446C-BF07-B23AFF2068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2721DB-1D92-4871-9F92-29221327C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2A535-5649-48AE-B25E-C580EFBB3B65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2897E3-5D50-4D9B-AF19-CC5B2D988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DB0A19-94C4-443D-B28C-A28C7EC3C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2D19-1283-4C1D-9526-243642BBE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682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EAB9E-804E-47E3-9C2E-406073E2B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875ACF-275D-4413-A2A7-3D0AB81394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58DADB-4C28-494C-A4F4-EEC376E6AC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49EC00-F460-45DB-9658-8A1091B9F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2A535-5649-48AE-B25E-C580EFBB3B65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94282B-BFD1-47F6-8879-13CB6709A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138332-71F1-493C-AC1B-D2231B123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2D19-1283-4C1D-9526-243642BBE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746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40053F-B14B-4D5B-A98D-6AD77EC26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4DA5DA-5270-4556-BEE7-E9E99DFD96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FA09EB-AE56-4A2F-B1DE-FDE257295E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42A535-5649-48AE-B25E-C580EFBB3B65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95FF1B-365C-4633-94C2-91BD471C97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6CA9D3-751C-460C-B3F8-826C271558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82D19-1283-4C1D-9526-243642BBE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979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s://arcg.is/yLL9n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Relationship Id="rId9" Type="http://schemas.openxmlformats.org/officeDocument/2006/relationships/image" Target="../media/image50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e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C92996-2395-0054-5460-071284F6ABC4}"/>
              </a:ext>
            </a:extLst>
          </p:cNvPr>
          <p:cNvSpPr/>
          <p:nvPr/>
        </p:nvSpPr>
        <p:spPr>
          <a:xfrm>
            <a:off x="6858000" y="9427"/>
            <a:ext cx="5330951" cy="6858000"/>
          </a:xfrm>
          <a:prstGeom prst="rect">
            <a:avLst/>
          </a:prstGeom>
          <a:gradFill>
            <a:gsLst>
              <a:gs pos="0">
                <a:srgbClr val="27421F"/>
              </a:gs>
              <a:gs pos="72000">
                <a:srgbClr val="96A795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4695CA-CEC5-4FDC-A4B7-1F145337F2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62600" y="782596"/>
            <a:ext cx="3973386" cy="441530"/>
          </a:xfrm>
          <a:noFill/>
        </p:spPr>
        <p:txBody>
          <a:bodyPr>
            <a:normAutofit fontScale="92500" lnSpcReduction="20000"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City of Pinole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E74B3390-13FA-4AB9-B975-DF8312D5B3C2}"/>
              </a:ext>
            </a:extLst>
          </p:cNvPr>
          <p:cNvSpPr txBox="1">
            <a:spLocks/>
          </p:cNvSpPr>
          <p:nvPr/>
        </p:nvSpPr>
        <p:spPr>
          <a:xfrm>
            <a:off x="7462598" y="4387273"/>
            <a:ext cx="4480020" cy="220213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City Council Meeting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City Council Chambers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2131 Pear Street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February 20, 2024 at 5:00 PM</a:t>
            </a:r>
          </a:p>
        </p:txBody>
      </p:sp>
      <p:pic>
        <p:nvPicPr>
          <p:cNvPr id="7" name="Picture 6" descr="A group of people in a park&#10;&#10;Description automatically generated">
            <a:extLst>
              <a:ext uri="{FF2B5EF4-FFF2-40B4-BE49-F238E27FC236}">
                <a16:creationId xmlns:a16="http://schemas.microsoft.com/office/drawing/2014/main" id="{6717EEC0-0201-4B3B-1C3E-5861DFB8A4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9FB92734-82CA-29A0-9547-4D14CF5F514C}"/>
              </a:ext>
            </a:extLst>
          </p:cNvPr>
          <p:cNvSpPr txBox="1">
            <a:spLocks/>
          </p:cNvSpPr>
          <p:nvPr/>
        </p:nvSpPr>
        <p:spPr>
          <a:xfrm>
            <a:off x="7462598" y="1629639"/>
            <a:ext cx="3973386" cy="44153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PARKS MASTER PLAN</a:t>
            </a:r>
          </a:p>
        </p:txBody>
      </p:sp>
    </p:spTree>
    <p:extLst>
      <p:ext uri="{BB962C8B-B14F-4D97-AF65-F5344CB8AC3E}">
        <p14:creationId xmlns:p14="http://schemas.microsoft.com/office/powerpoint/2010/main" val="21023453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Users with solid fill">
            <a:extLst>
              <a:ext uri="{FF2B5EF4-FFF2-40B4-BE49-F238E27FC236}">
                <a16:creationId xmlns:a16="http://schemas.microsoft.com/office/drawing/2014/main" id="{AA76B2DA-50F4-467F-82D5-ABD556E123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2744" y="1320343"/>
            <a:ext cx="2039757" cy="2039757"/>
          </a:xfrm>
          <a:prstGeom prst="rect">
            <a:avLst/>
          </a:prstGeom>
        </p:spPr>
      </p:pic>
      <p:pic>
        <p:nvPicPr>
          <p:cNvPr id="11" name="Graphic 10" descr="Email with solid fill">
            <a:extLst>
              <a:ext uri="{FF2B5EF4-FFF2-40B4-BE49-F238E27FC236}">
                <a16:creationId xmlns:a16="http://schemas.microsoft.com/office/drawing/2014/main" id="{2E41DE24-11A9-40BA-ACF0-7AD9FA05F0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48413" y="1400827"/>
            <a:ext cx="2028173" cy="2028173"/>
          </a:xfrm>
          <a:prstGeom prst="rect">
            <a:avLst/>
          </a:prstGeom>
        </p:spPr>
      </p:pic>
      <p:pic>
        <p:nvPicPr>
          <p:cNvPr id="13" name="Graphic 12" descr="Monitor with solid fill">
            <a:extLst>
              <a:ext uri="{FF2B5EF4-FFF2-40B4-BE49-F238E27FC236}">
                <a16:creationId xmlns:a16="http://schemas.microsoft.com/office/drawing/2014/main" id="{18885CAA-A91B-4D50-BA9F-C418925586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93909" y="3959355"/>
            <a:ext cx="2028173" cy="202817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7D4A01-D3DC-451B-BBDD-8FD60FC562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4039" y="1413177"/>
            <a:ext cx="5734049" cy="4846215"/>
          </a:xfrm>
        </p:spPr>
        <p:txBody>
          <a:bodyPr anchor="t">
            <a:noAutofit/>
          </a:bodyPr>
          <a:lstStyle/>
          <a:p>
            <a:pPr>
              <a:lnSpc>
                <a:spcPct val="200000"/>
              </a:lnSpc>
            </a:pPr>
            <a:r>
              <a:rPr lang="en-US" dirty="0">
                <a:latin typeface="Century Gothic" panose="020B0502020202020204" pitchFamily="34" charset="0"/>
              </a:rPr>
              <a:t>Stakeholder Interviews:	</a:t>
            </a:r>
            <a:r>
              <a:rPr lang="en-US" b="1" dirty="0">
                <a:latin typeface="Century Gothic" panose="020B0502020202020204" pitchFamily="34" charset="0"/>
              </a:rPr>
              <a:t>12</a:t>
            </a:r>
          </a:p>
          <a:p>
            <a:pPr>
              <a:lnSpc>
                <a:spcPct val="200000"/>
              </a:lnSpc>
            </a:pPr>
            <a:r>
              <a:rPr lang="en-US" dirty="0">
                <a:latin typeface="Century Gothic" panose="020B0502020202020204" pitchFamily="34" charset="0"/>
              </a:rPr>
              <a:t>Website Total Views:	</a:t>
            </a:r>
            <a:r>
              <a:rPr lang="en-US" b="1" dirty="0">
                <a:latin typeface="Century Gothic" panose="020B0502020202020204" pitchFamily="34" charset="0"/>
              </a:rPr>
              <a:t>2,498</a:t>
            </a:r>
            <a:endParaRPr lang="en-US" dirty="0">
              <a:latin typeface="Century Gothic" panose="020B0502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dirty="0">
                <a:latin typeface="Century Gothic" panose="020B0502020202020204" pitchFamily="34" charset="0"/>
              </a:rPr>
              <a:t>Feedback Submittals:      	</a:t>
            </a:r>
            <a:r>
              <a:rPr lang="en-US" b="1" dirty="0">
                <a:latin typeface="Century Gothic" panose="020B0502020202020204" pitchFamily="34" charset="0"/>
              </a:rPr>
              <a:t>229</a:t>
            </a:r>
          </a:p>
          <a:p>
            <a:pPr>
              <a:lnSpc>
                <a:spcPct val="200000"/>
              </a:lnSpc>
            </a:pPr>
            <a:r>
              <a:rPr lang="en-US" dirty="0">
                <a:latin typeface="Century Gothic" panose="020B0502020202020204" pitchFamily="34" charset="0"/>
              </a:rPr>
              <a:t>Workshop 1 Survey:		</a:t>
            </a:r>
            <a:r>
              <a:rPr lang="en-US" b="1" dirty="0">
                <a:latin typeface="Century Gothic" panose="020B0502020202020204" pitchFamily="34" charset="0"/>
              </a:rPr>
              <a:t>164</a:t>
            </a:r>
          </a:p>
          <a:p>
            <a:pPr>
              <a:lnSpc>
                <a:spcPct val="200000"/>
              </a:lnSpc>
            </a:pPr>
            <a:r>
              <a:rPr lang="en-US" dirty="0">
                <a:latin typeface="Century Gothic" panose="020B0502020202020204" pitchFamily="34" charset="0"/>
              </a:rPr>
              <a:t>Workshop 2 Survey:		</a:t>
            </a:r>
            <a:r>
              <a:rPr lang="en-US" b="1" dirty="0">
                <a:latin typeface="Century Gothic" panose="020B0502020202020204" pitchFamily="34" charset="0"/>
              </a:rPr>
              <a:t>138</a:t>
            </a:r>
          </a:p>
          <a:p>
            <a:pPr marL="0" indent="0">
              <a:lnSpc>
                <a:spcPct val="200000"/>
              </a:lnSpc>
              <a:buNone/>
            </a:pPr>
            <a:endParaRPr lang="en-US" b="1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DC228A3-09FF-25B7-337B-D81E7144B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616" y="1251443"/>
            <a:ext cx="10515600" cy="1325563"/>
          </a:xfrm>
        </p:spPr>
        <p:txBody>
          <a:bodyPr>
            <a:no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Community Outreach &amp; Engagement</a:t>
            </a:r>
            <a:br>
              <a:rPr lang="en-US" b="1" dirty="0">
                <a:latin typeface="Century Gothic" panose="020B0502020202020204" pitchFamily="34" charset="0"/>
              </a:rPr>
            </a:br>
            <a:br>
              <a:rPr lang="en-US" b="1" dirty="0">
                <a:latin typeface="Century Gothic" panose="020B0502020202020204" pitchFamily="34" charset="0"/>
              </a:rPr>
            </a:br>
            <a:br>
              <a:rPr lang="en-US" b="1" dirty="0">
                <a:latin typeface="Century Gothic" panose="020B0502020202020204" pitchFamily="34" charset="0"/>
              </a:rPr>
            </a:br>
            <a:br>
              <a:rPr lang="en-US" b="1" dirty="0">
                <a:latin typeface="Century Gothic" panose="020B0502020202020204" pitchFamily="34" charset="0"/>
              </a:rPr>
            </a:br>
            <a:endParaRPr lang="en-US" b="1" i="1" dirty="0">
              <a:latin typeface="Century Gothic" panose="020B0502020202020204" pitchFamily="34" charset="0"/>
            </a:endParaRPr>
          </a:p>
        </p:txBody>
      </p:sp>
      <p:pic>
        <p:nvPicPr>
          <p:cNvPr id="10" name="Picture 9" descr="A group of people in a park&#10;&#10;Description automatically generated">
            <a:extLst>
              <a:ext uri="{FF2B5EF4-FFF2-40B4-BE49-F238E27FC236}">
                <a16:creationId xmlns:a16="http://schemas.microsoft.com/office/drawing/2014/main" id="{81B199FF-3AA9-D2DB-C922-D4FAD396DB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92" y="3429000"/>
            <a:ext cx="2783494" cy="27834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E6D20A-0791-CC39-AD49-42FF517A10D0}"/>
              </a:ext>
            </a:extLst>
          </p:cNvPr>
          <p:cNvSpPr txBox="1"/>
          <p:nvPr/>
        </p:nvSpPr>
        <p:spPr>
          <a:xfrm>
            <a:off x="6306526" y="6259399"/>
            <a:ext cx="33986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entury Gothic" panose="020B0502020202020204" pitchFamily="34" charset="0"/>
              </a:rPr>
              <a:t>Outreach numbers as of 1/10/24</a:t>
            </a:r>
          </a:p>
        </p:txBody>
      </p:sp>
    </p:spTree>
    <p:extLst>
      <p:ext uri="{BB962C8B-B14F-4D97-AF65-F5344CB8AC3E}">
        <p14:creationId xmlns:p14="http://schemas.microsoft.com/office/powerpoint/2010/main" val="42786631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90FF4-802A-A8CC-1BFF-1E1FE953F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219"/>
            <a:ext cx="10515600" cy="752109"/>
          </a:xfrm>
        </p:spPr>
        <p:txBody>
          <a:bodyPr>
            <a:normAutofit/>
          </a:bodyPr>
          <a:lstStyle/>
          <a:p>
            <a:r>
              <a:rPr lang="en-US" sz="4500" b="1" dirty="0">
                <a:latin typeface="Century Gothic" panose="020B0502020202020204" pitchFamily="34" charset="0"/>
              </a:rPr>
              <a:t>Participation Distribution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C478D9-EF11-2389-7792-1DA9E68A2E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6" t="18862" r="8213" b="48213"/>
          <a:stretch/>
        </p:blipFill>
        <p:spPr>
          <a:xfrm>
            <a:off x="89407" y="2165225"/>
            <a:ext cx="4043735" cy="276676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6FCA40A-500B-698C-9A74-612F96BC292D}"/>
              </a:ext>
            </a:extLst>
          </p:cNvPr>
          <p:cNvSpPr txBox="1"/>
          <p:nvPr/>
        </p:nvSpPr>
        <p:spPr>
          <a:xfrm>
            <a:off x="594685" y="1699940"/>
            <a:ext cx="3033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entury Gothic" panose="020B0502020202020204" pitchFamily="34" charset="0"/>
              </a:rPr>
              <a:t>Workshop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D01F55-FD49-F609-FB17-1A56793F05CA}"/>
              </a:ext>
            </a:extLst>
          </p:cNvPr>
          <p:cNvSpPr txBox="1"/>
          <p:nvPr/>
        </p:nvSpPr>
        <p:spPr>
          <a:xfrm>
            <a:off x="4569709" y="1696320"/>
            <a:ext cx="3033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entury Gothic" panose="020B0502020202020204" pitchFamily="34" charset="0"/>
              </a:rPr>
              <a:t>Workshop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7E0532-49BB-4E32-5985-E102309706F4}"/>
              </a:ext>
            </a:extLst>
          </p:cNvPr>
          <p:cNvSpPr txBox="1"/>
          <p:nvPr/>
        </p:nvSpPr>
        <p:spPr>
          <a:xfrm>
            <a:off x="8701822" y="1710800"/>
            <a:ext cx="3033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entury Gothic" panose="020B0502020202020204" pitchFamily="34" charset="0"/>
              </a:rPr>
              <a:t>Feedback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567DDD-A2EB-8E0E-A1A9-FA59216BC5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5" t="19770" r="9010" b="48609"/>
          <a:stretch/>
        </p:blipFill>
        <p:spPr>
          <a:xfrm>
            <a:off x="4000751" y="2229666"/>
            <a:ext cx="4170813" cy="25963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18FF59-A782-8C8A-DF56-BFDAEAFE52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7" t="19805" r="11195" b="49251"/>
          <a:stretch/>
        </p:blipFill>
        <p:spPr>
          <a:xfrm>
            <a:off x="8325676" y="2258241"/>
            <a:ext cx="3786016" cy="2596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2656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Off-page Connector 3">
            <a:extLst>
              <a:ext uri="{FF2B5EF4-FFF2-40B4-BE49-F238E27FC236}">
                <a16:creationId xmlns:a16="http://schemas.microsoft.com/office/drawing/2014/main" id="{9CAB5BBE-CF86-AC1E-603A-4487A20233C6}"/>
              </a:ext>
            </a:extLst>
          </p:cNvPr>
          <p:cNvSpPr/>
          <p:nvPr/>
        </p:nvSpPr>
        <p:spPr>
          <a:xfrm rot="16200000">
            <a:off x="680473" y="1261600"/>
            <a:ext cx="3435902" cy="3826222"/>
          </a:xfrm>
          <a:prstGeom prst="flowChartOffpageConnector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E90FF4-802A-A8CC-1BFF-1E1FE953F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513" y="1967266"/>
            <a:ext cx="2893326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kern="1200" dirty="0">
                <a:solidFill>
                  <a:srgbClr val="FFFFFF"/>
                </a:solidFill>
                <a:latin typeface="Century Gothic" panose="020B0502020202020204" pitchFamily="34" charset="0"/>
              </a:rPr>
              <a:t>Stakeholder </a:t>
            </a:r>
            <a:br>
              <a:rPr lang="en-US" sz="3600" b="1" kern="1200" dirty="0">
                <a:solidFill>
                  <a:srgbClr val="FFFFFF"/>
                </a:solidFill>
                <a:latin typeface="Century Gothic" panose="020B0502020202020204" pitchFamily="34" charset="0"/>
              </a:rPr>
            </a:br>
            <a:r>
              <a:rPr lang="en-US" sz="3600" b="1" kern="1200" dirty="0">
                <a:solidFill>
                  <a:srgbClr val="FFFFFF"/>
                </a:solidFill>
                <a:latin typeface="Century Gothic" panose="020B0502020202020204" pitchFamily="34" charset="0"/>
              </a:rPr>
              <a:t>Interviews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74AC33-6D3C-0D07-7B90-85DE591A97D2}"/>
              </a:ext>
            </a:extLst>
          </p:cNvPr>
          <p:cNvSpPr/>
          <p:nvPr/>
        </p:nvSpPr>
        <p:spPr>
          <a:xfrm>
            <a:off x="4508856" y="416256"/>
            <a:ext cx="3543096" cy="1200149"/>
          </a:xfrm>
          <a:prstGeom prst="rect">
            <a:avLst/>
          </a:prstGeom>
          <a:solidFill>
            <a:srgbClr val="FAC0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Century Gothic" panose="020B0502020202020204" pitchFamily="34" charset="0"/>
              </a:rPr>
              <a:t>PARK / FACILITY NEEDS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46F6E1-8305-7D97-B4C6-83D200984F90}"/>
              </a:ext>
            </a:extLst>
          </p:cNvPr>
          <p:cNvSpPr/>
          <p:nvPr/>
        </p:nvSpPr>
        <p:spPr>
          <a:xfrm>
            <a:off x="4508856" y="1616404"/>
            <a:ext cx="3543096" cy="5065749"/>
          </a:xfrm>
          <a:prstGeom prst="rect">
            <a:avLst/>
          </a:prstGeom>
          <a:solidFill>
            <a:srgbClr val="FEEF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Ballfield/Softball Field Improvements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Community Pool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Dog Park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Pickleball Court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Picnic Areas/BBQs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Pinole Creek</a:t>
            </a:r>
          </a:p>
          <a:p>
            <a:pPr marL="280988" indent="-280988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Playgrounds </a:t>
            </a:r>
          </a:p>
          <a:p>
            <a:pPr marL="280988" indent="-280988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Restroom Improvements</a:t>
            </a:r>
          </a:p>
          <a:p>
            <a:pPr marL="280988" indent="-280988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Soccer Field Improvements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Trails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9738B74-262B-10FA-45E0-F607BE0ED609}"/>
              </a:ext>
            </a:extLst>
          </p:cNvPr>
          <p:cNvSpPr/>
          <p:nvPr/>
        </p:nvSpPr>
        <p:spPr>
          <a:xfrm>
            <a:off x="8219780" y="416256"/>
            <a:ext cx="3543096" cy="1200149"/>
          </a:xfrm>
          <a:prstGeom prst="rect">
            <a:avLst/>
          </a:prstGeom>
          <a:solidFill>
            <a:srgbClr val="FAC0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Century Gothic" panose="020B0502020202020204" pitchFamily="34" charset="0"/>
              </a:rPr>
              <a:t>PROGRAM NEEDS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AE691F-1572-E96E-7EAB-CC5E0F53A4C2}"/>
              </a:ext>
            </a:extLst>
          </p:cNvPr>
          <p:cNvSpPr/>
          <p:nvPr/>
        </p:nvSpPr>
        <p:spPr>
          <a:xfrm>
            <a:off x="8219780" y="1616405"/>
            <a:ext cx="3543096" cy="5065748"/>
          </a:xfrm>
          <a:prstGeom prst="rect">
            <a:avLst/>
          </a:prstGeom>
          <a:solidFill>
            <a:srgbClr val="FEEF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After School Programs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Aquatic Programs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Arts Class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Computer Class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Marketing/</a:t>
            </a:r>
            <a:b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Advertising of Services Offered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Sewing Class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Teen Activities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2753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D9039E0-D195-2AC7-D665-01A5ECF9BE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38571"/>
            <a:ext cx="10515600" cy="1360920"/>
          </a:xfrm>
        </p:spPr>
        <p:txBody>
          <a:bodyPr>
            <a:normAutofit fontScale="97500"/>
          </a:bodyPr>
          <a:lstStyle/>
          <a:p>
            <a:pPr marL="0" indent="0" algn="ctr">
              <a:buNone/>
            </a:pPr>
            <a:r>
              <a:rPr lang="en-US" sz="3600" b="1" dirty="0">
                <a:latin typeface="Century Gothic" panose="020B0502020202020204" pitchFamily="34" charset="0"/>
              </a:rPr>
              <a:t>Parks Master Plan</a:t>
            </a:r>
            <a:br>
              <a:rPr lang="en-US" sz="3600" b="1" dirty="0">
                <a:latin typeface="Century Gothic" panose="020B0502020202020204" pitchFamily="34" charset="0"/>
              </a:rPr>
            </a:br>
            <a:r>
              <a:rPr lang="en-US" sz="3600" b="1" dirty="0">
                <a:latin typeface="Century Gothic" panose="020B0502020202020204" pitchFamily="34" charset="0"/>
              </a:rPr>
              <a:t>Feedback Comments Summary</a:t>
            </a:r>
            <a:endParaRPr lang="en-US" sz="2800" b="1" i="1" dirty="0">
              <a:latin typeface="Century Gothic" panose="020B0502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A39A6C-972E-FE43-0317-01DD4BF266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485" y="2415477"/>
            <a:ext cx="5601049" cy="36507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C74126-6FBD-51AF-C038-4DA63ABEA7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4" b="5324"/>
          <a:stretch/>
        </p:blipFill>
        <p:spPr>
          <a:xfrm>
            <a:off x="6007534" y="2415478"/>
            <a:ext cx="6093341" cy="33559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65A1B27-905E-99AE-E9D4-61B2BA48BA56}"/>
              </a:ext>
            </a:extLst>
          </p:cNvPr>
          <p:cNvSpPr txBox="1"/>
          <p:nvPr/>
        </p:nvSpPr>
        <p:spPr>
          <a:xfrm>
            <a:off x="91125" y="1994670"/>
            <a:ext cx="5916409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Facilities Word Cloud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E7E718-7FB6-8122-23B7-E0C6B986BA65}"/>
              </a:ext>
            </a:extLst>
          </p:cNvPr>
          <p:cNvSpPr txBox="1"/>
          <p:nvPr/>
        </p:nvSpPr>
        <p:spPr>
          <a:xfrm>
            <a:off x="6152561" y="1992426"/>
            <a:ext cx="5916409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Programs Word Cloud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5B070F-2C50-6C94-BB79-A1ACE5AF8F10}"/>
              </a:ext>
            </a:extLst>
          </p:cNvPr>
          <p:cNvSpPr txBox="1"/>
          <p:nvPr/>
        </p:nvSpPr>
        <p:spPr>
          <a:xfrm>
            <a:off x="9990036" y="6402565"/>
            <a:ext cx="20201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Century Gothic" panose="020B0502020202020204" pitchFamily="34" charset="0"/>
              </a:rPr>
              <a:t>Data as of 1/10/23</a:t>
            </a:r>
          </a:p>
        </p:txBody>
      </p:sp>
    </p:spTree>
    <p:extLst>
      <p:ext uri="{BB962C8B-B14F-4D97-AF65-F5344CB8AC3E}">
        <p14:creationId xmlns:p14="http://schemas.microsoft.com/office/powerpoint/2010/main" val="27075020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80D8ECB-8DA0-93F3-04FD-3FABE97E5A3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3AC3E9-67F6-4700-B2CE-DAFCECB3D004}"/>
              </a:ext>
            </a:extLst>
          </p:cNvPr>
          <p:cNvSpPr txBox="1"/>
          <p:nvPr/>
        </p:nvSpPr>
        <p:spPr>
          <a:xfrm>
            <a:off x="257857" y="1498044"/>
            <a:ext cx="4645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entury Gothic" panose="020B0502020202020204" pitchFamily="34" charset="0"/>
              </a:rPr>
              <a:t>What are the most important </a:t>
            </a:r>
            <a:br>
              <a:rPr lang="en-US" sz="2000" dirty="0">
                <a:latin typeface="Century Gothic" panose="020B0502020202020204" pitchFamily="34" charset="0"/>
              </a:rPr>
            </a:br>
            <a:r>
              <a:rPr lang="en-US" sz="2000" b="1" u="sng" dirty="0">
                <a:latin typeface="Century Gothic" panose="020B0502020202020204" pitchFamily="34" charset="0"/>
              </a:rPr>
              <a:t>community characteristics</a:t>
            </a:r>
            <a:r>
              <a:rPr lang="en-US" sz="2000" dirty="0"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63F1B7-D98B-4231-8DD7-9C920DFA86C6}"/>
              </a:ext>
            </a:extLst>
          </p:cNvPr>
          <p:cNvSpPr txBox="1"/>
          <p:nvPr/>
        </p:nvSpPr>
        <p:spPr>
          <a:xfrm>
            <a:off x="349127" y="950188"/>
            <a:ext cx="931816" cy="52322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/>
              <a:t>Q1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8AE986-7416-455B-AE5C-C765F636CBF0}"/>
              </a:ext>
            </a:extLst>
          </p:cNvPr>
          <p:cNvSpPr txBox="1"/>
          <p:nvPr/>
        </p:nvSpPr>
        <p:spPr>
          <a:xfrm>
            <a:off x="4266640" y="950973"/>
            <a:ext cx="931816" cy="52322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/>
              <a:t>Q2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7EDD2F-6853-4DCF-A14E-6A126AC052E9}"/>
              </a:ext>
            </a:extLst>
          </p:cNvPr>
          <p:cNvSpPr txBox="1"/>
          <p:nvPr/>
        </p:nvSpPr>
        <p:spPr>
          <a:xfrm>
            <a:off x="286691" y="2562819"/>
            <a:ext cx="3906163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Century Gothic" panose="020B0502020202020204" pitchFamily="34" charset="0"/>
              </a:rPr>
              <a:t>Access to the bay/location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Century Gothic" panose="020B0502020202020204" pitchFamily="34" charset="0"/>
              </a:rPr>
              <a:t>Community activities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Century Gothic" panose="020B0502020202020204" pitchFamily="34" charset="0"/>
              </a:rPr>
              <a:t>Diversity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Century Gothic" panose="020B0502020202020204" pitchFamily="34" charset="0"/>
              </a:rPr>
              <a:t>Parks and outdoor spaces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Century Gothic" panose="020B0502020202020204" pitchFamily="34" charset="0"/>
              </a:rPr>
              <a:t>Proximity to shopping and amenities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Century Gothic" panose="020B0502020202020204" pitchFamily="34" charset="0"/>
              </a:rPr>
              <a:t>Safety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Century Gothic" panose="020B0502020202020204" pitchFamily="34" charset="0"/>
              </a:rPr>
              <a:t>Small town atmosphere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Century Gothic" panose="020B0502020202020204" pitchFamily="34" charset="0"/>
              </a:rPr>
              <a:t>Walkability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1E3947-7AA9-41FA-963E-05E6B8965EEA}"/>
              </a:ext>
            </a:extLst>
          </p:cNvPr>
          <p:cNvSpPr txBox="1"/>
          <p:nvPr/>
        </p:nvSpPr>
        <p:spPr>
          <a:xfrm>
            <a:off x="4183412" y="2562819"/>
            <a:ext cx="3621982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Century Gothic" panose="020B0502020202020204" pitchFamily="34" charset="0"/>
              </a:rPr>
              <a:t>Community engagement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Century Gothic" panose="020B0502020202020204" pitchFamily="34" charset="0"/>
              </a:rPr>
              <a:t>Economic development concerns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Century Gothic" panose="020B0502020202020204" pitchFamily="34" charset="0"/>
              </a:rPr>
              <a:t>Environmental issues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Century Gothic" panose="020B0502020202020204" pitchFamily="34" charset="0"/>
              </a:rPr>
              <a:t>Maintenance and upkeep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Century Gothic" panose="020B0502020202020204" pitchFamily="34" charset="0"/>
              </a:rPr>
              <a:t>Recreation and sports facilities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Century Gothic" panose="020B0502020202020204" pitchFamily="34" charset="0"/>
              </a:rPr>
              <a:t>Safety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Century Gothic" panose="020B0502020202020204" pitchFamily="34" charset="0"/>
              </a:rPr>
              <a:t>Traffic and transportation</a:t>
            </a:r>
          </a:p>
          <a:p>
            <a:pPr>
              <a:spcAft>
                <a:spcPts val="600"/>
              </a:spcAft>
            </a:pPr>
            <a:endParaRPr lang="en-US" sz="2000" b="1" dirty="0">
              <a:latin typeface="Century Gothic" panose="020B0502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EECA71-3AC7-4EA8-AD94-D8BDC7412256}"/>
              </a:ext>
            </a:extLst>
          </p:cNvPr>
          <p:cNvSpPr txBox="1"/>
          <p:nvPr/>
        </p:nvSpPr>
        <p:spPr>
          <a:xfrm>
            <a:off x="8097558" y="978680"/>
            <a:ext cx="931816" cy="52322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/>
              <a:t>Q3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8683AF4-F849-437F-B921-D1A99727BBD9}"/>
              </a:ext>
            </a:extLst>
          </p:cNvPr>
          <p:cNvSpPr txBox="1"/>
          <p:nvPr/>
        </p:nvSpPr>
        <p:spPr>
          <a:xfrm>
            <a:off x="7993705" y="2509666"/>
            <a:ext cx="390616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Century Gothic" panose="020B0502020202020204" pitchFamily="34" charset="0"/>
              </a:rPr>
              <a:t>Communication and transparency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Century Gothic" panose="020B0502020202020204" pitchFamily="34" charset="0"/>
              </a:rPr>
              <a:t>Community engagement and outreach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Century Gothic" panose="020B0502020202020204" pitchFamily="34" charset="0"/>
              </a:rPr>
              <a:t>Economic development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Century Gothic" panose="020B0502020202020204" pitchFamily="34" charset="0"/>
              </a:rPr>
              <a:t>Environmental initiatives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Century Gothic" panose="020B0502020202020204" pitchFamily="34" charset="0"/>
              </a:rPr>
              <a:t>Infrastructure and traffic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Century Gothic" panose="020B0502020202020204" pitchFamily="34" charset="0"/>
              </a:rPr>
              <a:t>Park maintenance and enhancement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Century Gothic" panose="020B0502020202020204" pitchFamily="34" charset="0"/>
              </a:rPr>
              <a:t>Public safety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3F2A11B-B230-1D75-F6B5-BEB9C8E40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7970" y="82827"/>
            <a:ext cx="7023235" cy="838301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Century Gothic" panose="020B0502020202020204" pitchFamily="34" charset="0"/>
              </a:rPr>
              <a:t>Workshop #1 Summary</a:t>
            </a:r>
            <a:endParaRPr 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896AA7-7FB8-2535-09EB-4599B55BAC22}"/>
              </a:ext>
            </a:extLst>
          </p:cNvPr>
          <p:cNvSpPr txBox="1"/>
          <p:nvPr/>
        </p:nvSpPr>
        <p:spPr>
          <a:xfrm>
            <a:off x="4192854" y="1494003"/>
            <a:ext cx="46450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entury Gothic" panose="020B0502020202020204" pitchFamily="34" charset="0"/>
              </a:rPr>
              <a:t>What are </a:t>
            </a:r>
            <a:r>
              <a:rPr lang="en-US" sz="2000" b="1" u="sng" dirty="0">
                <a:latin typeface="Century Gothic" panose="020B0502020202020204" pitchFamily="34" charset="0"/>
              </a:rPr>
              <a:t>issues or trends</a:t>
            </a:r>
            <a:br>
              <a:rPr lang="en-US" sz="2000" b="1" u="sng" dirty="0">
                <a:latin typeface="Century Gothic" panose="020B0502020202020204" pitchFamily="34" charset="0"/>
              </a:rPr>
            </a:br>
            <a:r>
              <a:rPr lang="en-US" sz="2000" b="1" u="sng" dirty="0">
                <a:latin typeface="Century Gothic" panose="020B0502020202020204" pitchFamily="34" charset="0"/>
              </a:rPr>
              <a:t>that may be negatively </a:t>
            </a:r>
            <a:br>
              <a:rPr lang="en-US" sz="2000" b="1" u="sng" dirty="0">
                <a:latin typeface="Century Gothic" panose="020B0502020202020204" pitchFamily="34" charset="0"/>
              </a:rPr>
            </a:br>
            <a:r>
              <a:rPr lang="en-US" sz="2000" b="1" u="sng" dirty="0">
                <a:latin typeface="Century Gothic" panose="020B0502020202020204" pitchFamily="34" charset="0"/>
              </a:rPr>
              <a:t>impacting</a:t>
            </a:r>
            <a:r>
              <a:rPr lang="en-US" sz="2000" dirty="0">
                <a:latin typeface="Century Gothic" panose="020B0502020202020204" pitchFamily="34" charset="0"/>
              </a:rPr>
              <a:t> characteristics?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C2D726-7A95-D156-5CAF-FCBD831EE09E}"/>
              </a:ext>
            </a:extLst>
          </p:cNvPr>
          <p:cNvSpPr txBox="1"/>
          <p:nvPr/>
        </p:nvSpPr>
        <p:spPr>
          <a:xfrm>
            <a:off x="8002856" y="1494003"/>
            <a:ext cx="39585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entury Gothic" panose="020B0502020202020204" pitchFamily="34" charset="0"/>
              </a:rPr>
              <a:t>What </a:t>
            </a:r>
            <a:r>
              <a:rPr lang="en-US" sz="2000" b="1" u="sng" dirty="0">
                <a:latin typeface="Century Gothic" panose="020B0502020202020204" pitchFamily="34" charset="0"/>
              </a:rPr>
              <a:t>role can Community Services Dept. play</a:t>
            </a:r>
            <a:r>
              <a:rPr lang="en-US" sz="2000" b="1" dirty="0">
                <a:latin typeface="Century Gothic" panose="020B0502020202020204" pitchFamily="34" charset="0"/>
              </a:rPr>
              <a:t> </a:t>
            </a:r>
            <a:r>
              <a:rPr lang="en-US" sz="2000" dirty="0">
                <a:latin typeface="Century Gothic" panose="020B0502020202020204" pitchFamily="34" charset="0"/>
              </a:rPr>
              <a:t>to address these issues?</a:t>
            </a:r>
          </a:p>
        </p:txBody>
      </p:sp>
    </p:spTree>
    <p:extLst>
      <p:ext uri="{BB962C8B-B14F-4D97-AF65-F5344CB8AC3E}">
        <p14:creationId xmlns:p14="http://schemas.microsoft.com/office/powerpoint/2010/main" val="26976822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6AD1511-7803-1E53-5640-5450CA5EDB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3AC3E9-67F6-4700-B2CE-DAFCECB3D004}"/>
              </a:ext>
            </a:extLst>
          </p:cNvPr>
          <p:cNvSpPr txBox="1"/>
          <p:nvPr/>
        </p:nvSpPr>
        <p:spPr>
          <a:xfrm>
            <a:off x="1292708" y="1149131"/>
            <a:ext cx="36263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Park most visited?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63F1B7-D98B-4231-8DD7-9C920DFA86C6}"/>
              </a:ext>
            </a:extLst>
          </p:cNvPr>
          <p:cNvSpPr txBox="1"/>
          <p:nvPr/>
        </p:nvSpPr>
        <p:spPr>
          <a:xfrm>
            <a:off x="340671" y="1018132"/>
            <a:ext cx="931816" cy="769441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8581A0-0B76-4A6F-8B13-7197293498A2}"/>
              </a:ext>
            </a:extLst>
          </p:cNvPr>
          <p:cNvSpPr txBox="1"/>
          <p:nvPr/>
        </p:nvSpPr>
        <p:spPr>
          <a:xfrm>
            <a:off x="1329780" y="3782706"/>
            <a:ext cx="10101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Why do you visit this park the most often?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60A290-8E7D-4311-8EBE-2B667E3855F1}"/>
              </a:ext>
            </a:extLst>
          </p:cNvPr>
          <p:cNvSpPr txBox="1"/>
          <p:nvPr/>
        </p:nvSpPr>
        <p:spPr>
          <a:xfrm>
            <a:off x="310504" y="3619107"/>
            <a:ext cx="931816" cy="769441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Q5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2B4785C-1C96-D8FF-B548-C2C75E09C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7970" y="82827"/>
            <a:ext cx="7023235" cy="838301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Century Gothic" panose="020B0502020202020204" pitchFamily="34" charset="0"/>
              </a:rPr>
              <a:t>Workshop #1 Summary</a:t>
            </a:r>
            <a:endParaRPr 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DA6CF-B858-7A9E-EEE0-C47334DDBD08}"/>
              </a:ext>
            </a:extLst>
          </p:cNvPr>
          <p:cNvSpPr txBox="1"/>
          <p:nvPr/>
        </p:nvSpPr>
        <p:spPr>
          <a:xfrm>
            <a:off x="1292708" y="1610796"/>
            <a:ext cx="39061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Century Gothic" panose="020B0502020202020204" pitchFamily="34" charset="0"/>
              </a:rPr>
              <a:t>Bayfront Park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Century Gothic" panose="020B0502020202020204" pitchFamily="34" charset="0"/>
              </a:rPr>
              <a:t>Dog Park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Century Gothic" panose="020B0502020202020204" pitchFamily="34" charset="0"/>
              </a:rPr>
              <a:t>Fernandez Park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Century Gothic" panose="020B0502020202020204" pitchFamily="34" charset="0"/>
              </a:rPr>
              <a:t>Pinole Senior Center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Century Gothic" panose="020B0502020202020204" pitchFamily="34" charset="0"/>
              </a:rPr>
              <a:t>Pinole Valley Park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4DF3D9-8CCE-5F45-08D6-5943860B49D8}"/>
              </a:ext>
            </a:extLst>
          </p:cNvPr>
          <p:cNvSpPr txBox="1"/>
          <p:nvPr/>
        </p:nvSpPr>
        <p:spPr>
          <a:xfrm>
            <a:off x="1292706" y="4302033"/>
            <a:ext cx="101019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Century Gothic" panose="020B0502020202020204" pitchFamily="34" charset="0"/>
              </a:rPr>
              <a:t>Organized recreation classes or programs led by an instructor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Century Gothic" panose="020B0502020202020204" pitchFamily="34" charset="0"/>
              </a:rPr>
              <a:t>Organized sports (i.e. baseball, basketball, soccer, softball, volleyball) that are led by an instructor or coach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Century Gothic" panose="020B0502020202020204" pitchFamily="34" charset="0"/>
              </a:rPr>
              <a:t>Playground play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Century Gothic" panose="020B0502020202020204" pitchFamily="34" charset="0"/>
              </a:rPr>
              <a:t>Recreation activity like walking, picnicking, nature viewing, or dog walking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Century Gothic" panose="020B0502020202020204" pitchFamily="34" charset="0"/>
              </a:rPr>
              <a:t>Self-led (no instructor) sports or recreation activities like exercising, jogging, running, pickleball, tennis, or swimming</a:t>
            </a:r>
          </a:p>
        </p:txBody>
      </p:sp>
    </p:spTree>
    <p:extLst>
      <p:ext uri="{BB962C8B-B14F-4D97-AF65-F5344CB8AC3E}">
        <p14:creationId xmlns:p14="http://schemas.microsoft.com/office/powerpoint/2010/main" val="25914305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AD93B7A-8172-82B8-7F2B-919730C8E2C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3AC3E9-67F6-4700-B2CE-DAFCECB3D004}"/>
              </a:ext>
            </a:extLst>
          </p:cNvPr>
          <p:cNvSpPr txBox="1"/>
          <p:nvPr/>
        </p:nvSpPr>
        <p:spPr>
          <a:xfrm>
            <a:off x="1233396" y="932447"/>
            <a:ext cx="48626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Park feature or recreation facility to add or improve?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B430F5-DDB9-486F-B08A-2AC07822EC80}"/>
              </a:ext>
            </a:extLst>
          </p:cNvPr>
          <p:cNvSpPr txBox="1"/>
          <p:nvPr/>
        </p:nvSpPr>
        <p:spPr>
          <a:xfrm>
            <a:off x="301580" y="963226"/>
            <a:ext cx="931816" cy="769441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093D6A-6F27-FC2C-C31B-6E788C638E92}"/>
              </a:ext>
            </a:extLst>
          </p:cNvPr>
          <p:cNvSpPr txBox="1"/>
          <p:nvPr/>
        </p:nvSpPr>
        <p:spPr>
          <a:xfrm>
            <a:off x="7218127" y="963226"/>
            <a:ext cx="48626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Program, class, activity or service to add or improve?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FEA419-BF3B-F1A6-0B7A-1180F6DE58CE}"/>
              </a:ext>
            </a:extLst>
          </p:cNvPr>
          <p:cNvSpPr txBox="1"/>
          <p:nvPr/>
        </p:nvSpPr>
        <p:spPr>
          <a:xfrm>
            <a:off x="6286311" y="963226"/>
            <a:ext cx="931816" cy="769441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Q7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43004C8-325B-15E6-9076-0725F2D65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7970" y="82827"/>
            <a:ext cx="7023235" cy="838301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Century Gothic" panose="020B0502020202020204" pitchFamily="34" charset="0"/>
              </a:rPr>
              <a:t>Workshop #1 Summary</a:t>
            </a:r>
            <a:endParaRPr 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39862E-6296-1847-1723-61572842C8B0}"/>
              </a:ext>
            </a:extLst>
          </p:cNvPr>
          <p:cNvSpPr txBox="1"/>
          <p:nvPr/>
        </p:nvSpPr>
        <p:spPr>
          <a:xfrm>
            <a:off x="301580" y="1794223"/>
            <a:ext cx="5580747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latin typeface="Century Gothic" panose="020B0502020202020204" pitchFamily="34" charset="0"/>
              </a:rPr>
              <a:t>Baseball Field Improvements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latin typeface="Century Gothic" panose="020B0502020202020204" pitchFamily="34" charset="0"/>
              </a:rPr>
              <a:t>Bayfront Improvements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latin typeface="Century Gothic" panose="020B0502020202020204" pitchFamily="34" charset="0"/>
              </a:rPr>
              <a:t>Bike Lanes/Trails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latin typeface="Century Gothic" panose="020B0502020202020204" pitchFamily="34" charset="0"/>
              </a:rPr>
              <a:t>Dog Park Improvements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latin typeface="Century Gothic" panose="020B0502020202020204" pitchFamily="34" charset="0"/>
              </a:rPr>
              <a:t>Garden/Community Garden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latin typeface="Century Gothic" panose="020B0502020202020204" pitchFamily="34" charset="0"/>
              </a:rPr>
              <a:t>Pickleball Court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latin typeface="Century Gothic" panose="020B0502020202020204" pitchFamily="34" charset="0"/>
              </a:rPr>
              <a:t>Picnic Shelter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latin typeface="Century Gothic" panose="020B0502020202020204" pitchFamily="34" charset="0"/>
              </a:rPr>
              <a:t>Pool Improvements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latin typeface="Century Gothic" panose="020B0502020202020204" pitchFamily="34" charset="0"/>
              </a:rPr>
              <a:t>Playground Improvements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latin typeface="Century Gothic" panose="020B0502020202020204" pitchFamily="34" charset="0"/>
              </a:rPr>
              <a:t>Soccer Field Improvements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latin typeface="Century Gothic" panose="020B0502020202020204" pitchFamily="34" charset="0"/>
              </a:rPr>
              <a:t>Trail Improvements/Connections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C290AA-E405-1C02-D715-361A1A6F9234}"/>
              </a:ext>
            </a:extLst>
          </p:cNvPr>
          <p:cNvSpPr txBox="1"/>
          <p:nvPr/>
        </p:nvSpPr>
        <p:spPr>
          <a:xfrm>
            <a:off x="6309675" y="1794223"/>
            <a:ext cx="523816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latin typeface="Century Gothic" panose="020B0502020202020204" pitchFamily="34" charset="0"/>
              </a:rPr>
              <a:t>After School Program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latin typeface="Century Gothic" panose="020B0502020202020204" pitchFamily="34" charset="0"/>
              </a:rPr>
              <a:t>Bike Events/Program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latin typeface="Century Gothic" panose="020B0502020202020204" pitchFamily="34" charset="0"/>
              </a:rPr>
              <a:t>Festivals/Concerts/Family Events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latin typeface="Century Gothic" panose="020B0502020202020204" pitchFamily="34" charset="0"/>
              </a:rPr>
              <a:t>Gardening Class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latin typeface="Century Gothic" panose="020B0502020202020204" pitchFamily="34" charset="0"/>
              </a:rPr>
              <a:t>Nature Education Class (Fishing, Birding)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latin typeface="Century Gothic" panose="020B0502020202020204" pitchFamily="34" charset="0"/>
              </a:rPr>
              <a:t>Outdoor Exercise/Yoga/Tai Chi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latin typeface="Century Gothic" panose="020B0502020202020204" pitchFamily="34" charset="0"/>
              </a:rPr>
              <a:t>Pickleball Class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latin typeface="Century Gothic" panose="020B0502020202020204" pitchFamily="34" charset="0"/>
              </a:rPr>
              <a:t>Soccer Program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latin typeface="Century Gothic" panose="020B0502020202020204" pitchFamily="34" charset="0"/>
              </a:rPr>
              <a:t>Swimming Lessons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latin typeface="Century Gothic" panose="020B0502020202020204" pitchFamily="34" charset="0"/>
              </a:rPr>
              <a:t>Volunteer Clean Up/Planting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latin typeface="Century Gothic" panose="020B0502020202020204" pitchFamily="34" charset="0"/>
              </a:rPr>
              <a:t>Youth Sports / Teen Activities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b="1" dirty="0">
              <a:latin typeface="Century Gothic" panose="020B0502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3641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25AB113-DE7E-A0D2-B17E-D17BDC67BE8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3AC3E9-67F6-4700-B2CE-DAFCECB3D004}"/>
              </a:ext>
            </a:extLst>
          </p:cNvPr>
          <p:cNvSpPr txBox="1"/>
          <p:nvPr/>
        </p:nvSpPr>
        <p:spPr>
          <a:xfrm>
            <a:off x="1359162" y="1087195"/>
            <a:ext cx="4546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Park feature or recreation facility to add or improve?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B430F5-DDB9-486F-B08A-2AC07822EC80}"/>
              </a:ext>
            </a:extLst>
          </p:cNvPr>
          <p:cNvSpPr txBox="1"/>
          <p:nvPr/>
        </p:nvSpPr>
        <p:spPr>
          <a:xfrm>
            <a:off x="301580" y="1117974"/>
            <a:ext cx="931816" cy="769441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093D6A-6F27-FC2C-C31B-6E788C638E92}"/>
              </a:ext>
            </a:extLst>
          </p:cNvPr>
          <p:cNvSpPr txBox="1"/>
          <p:nvPr/>
        </p:nvSpPr>
        <p:spPr>
          <a:xfrm>
            <a:off x="7329266" y="1089539"/>
            <a:ext cx="4760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Program, class, activity or service to add or improve?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FEA419-BF3B-F1A6-0B7A-1180F6DE58CE}"/>
              </a:ext>
            </a:extLst>
          </p:cNvPr>
          <p:cNvSpPr txBox="1"/>
          <p:nvPr/>
        </p:nvSpPr>
        <p:spPr>
          <a:xfrm>
            <a:off x="6286311" y="1117974"/>
            <a:ext cx="931816" cy="769441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Q2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43004C8-325B-15E6-9076-0725F2D65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7970" y="82827"/>
            <a:ext cx="7023235" cy="838301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Century Gothic" panose="020B0502020202020204" pitchFamily="34" charset="0"/>
              </a:rPr>
              <a:t>Workshop #2 Summary</a:t>
            </a:r>
            <a:endParaRPr 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170A98-17EA-FF5B-999A-A12F09F31657}"/>
              </a:ext>
            </a:extLst>
          </p:cNvPr>
          <p:cNvSpPr txBox="1"/>
          <p:nvPr/>
        </p:nvSpPr>
        <p:spPr>
          <a:xfrm>
            <a:off x="301580" y="2292375"/>
            <a:ext cx="5409903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latin typeface="Century Gothic" panose="020B0502020202020204" pitchFamily="34" charset="0"/>
              </a:rPr>
              <a:t>Bike Lanes/Trails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latin typeface="Century Gothic" panose="020B0502020202020204" pitchFamily="34" charset="0"/>
              </a:rPr>
              <a:t>Library (modernize)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latin typeface="Century Gothic" panose="020B0502020202020204" pitchFamily="34" charset="0"/>
              </a:rPr>
              <a:t>Modernize &amp; Upgrade Parks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latin typeface="Century Gothic" panose="020B0502020202020204" pitchFamily="34" charset="0"/>
              </a:rPr>
              <a:t>Natural Open Space (more trees, native vegetation)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latin typeface="Century Gothic" panose="020B0502020202020204" pitchFamily="34" charset="0"/>
              </a:rPr>
              <a:t>Pinole Creek (improve access, clean up)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latin typeface="Century Gothic" panose="020B0502020202020204" pitchFamily="34" charset="0"/>
              </a:rPr>
              <a:t>Trail Improvements/Connections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latin typeface="Century Gothic" panose="020B0502020202020204" pitchFamily="34" charset="0"/>
              </a:rPr>
              <a:t>Waterfront/Bayfront Park Improvements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A6E475-736D-5C3A-0E36-003F3AF9C8EF}"/>
              </a:ext>
            </a:extLst>
          </p:cNvPr>
          <p:cNvSpPr txBox="1"/>
          <p:nvPr/>
        </p:nvSpPr>
        <p:spPr>
          <a:xfrm>
            <a:off x="6361885" y="2292375"/>
            <a:ext cx="5409903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latin typeface="Century Gothic" panose="020B0502020202020204" pitchFamily="34" charset="0"/>
              </a:rPr>
              <a:t>Adult Recreation Activities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latin typeface="Century Gothic" panose="020B0502020202020204" pitchFamily="34" charset="0"/>
              </a:rPr>
              <a:t>After School Program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latin typeface="Century Gothic" panose="020B0502020202020204" pitchFamily="34" charset="0"/>
              </a:rPr>
              <a:t>Aquatic Programs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latin typeface="Century Gothic" panose="020B0502020202020204" pitchFamily="34" charset="0"/>
              </a:rPr>
              <a:t>Festivals/Concerts/Family Events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latin typeface="Century Gothic" panose="020B0502020202020204" pitchFamily="34" charset="0"/>
              </a:rPr>
              <a:t>Food Trucks/Partner with Local Restaurants (at city events)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latin typeface="Century Gothic" panose="020B0502020202020204" pitchFamily="34" charset="0"/>
              </a:rPr>
              <a:t>Revitalize Downtown Area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2660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EAED6DC-2FB9-4319-AC78-AB99DE99C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70" y="4615840"/>
            <a:ext cx="3885141" cy="15267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3000" b="1">
                <a:solidFill>
                  <a:schemeClr val="bg1"/>
                </a:solidFill>
              </a:rPr>
              <a:t>Next…Take the Survey!</a:t>
            </a: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06E17750-2C14-4414-84B1-37E04A5D0939}"/>
              </a:ext>
            </a:extLst>
          </p:cNvPr>
          <p:cNvSpPr txBox="1">
            <a:spLocks/>
          </p:cNvSpPr>
          <p:nvPr/>
        </p:nvSpPr>
        <p:spPr>
          <a:xfrm>
            <a:off x="4795208" y="4615840"/>
            <a:ext cx="7092226" cy="1526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September 8</a:t>
            </a:r>
            <a:r>
              <a:rPr lang="en-US" sz="3200" baseline="30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th</a:t>
            </a:r>
            <a:r>
              <a:rPr lang="en-US" sz="3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through September 24</a:t>
            </a:r>
            <a:r>
              <a:rPr lang="en-US" sz="3200" baseline="30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th</a:t>
            </a:r>
            <a:r>
              <a:rPr lang="en-US" sz="3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 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+mn-lt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https://arcg.is/yLL9n</a:t>
            </a:r>
            <a:endParaRPr lang="en-US" sz="3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 descr="Several screenshots of a park&#10;&#10;Description automatically generated">
            <a:extLst>
              <a:ext uri="{FF2B5EF4-FFF2-40B4-BE49-F238E27FC236}">
                <a16:creationId xmlns:a16="http://schemas.microsoft.com/office/drawing/2014/main" id="{1D6BDDC2-1602-69E9-3A51-237FF7C283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6" r="6411"/>
          <a:stretch/>
        </p:blipFill>
        <p:spPr>
          <a:xfrm>
            <a:off x="103695" y="1212352"/>
            <a:ext cx="5855096" cy="42817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321F62-A232-4F34-8F49-3C139D8996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8791" y="1992848"/>
            <a:ext cx="6051931" cy="31337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7BD21D0-60D7-0671-8186-8F267E99326A}"/>
              </a:ext>
            </a:extLst>
          </p:cNvPr>
          <p:cNvSpPr txBox="1">
            <a:spLocks/>
          </p:cNvSpPr>
          <p:nvPr/>
        </p:nvSpPr>
        <p:spPr>
          <a:xfrm>
            <a:off x="994273" y="103927"/>
            <a:ext cx="9929035" cy="13944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b="1" dirty="0">
                <a:latin typeface="Century Gothic" panose="020B0502020202020204" pitchFamily="34" charset="0"/>
              </a:rPr>
              <a:t>www.PinoleParksMasterPlan.com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30C9E1-1EEA-753F-D888-6986BD9126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3" t="28349" r="25166" b="33090"/>
          <a:stretch/>
        </p:blipFill>
        <p:spPr>
          <a:xfrm>
            <a:off x="10136377" y="164182"/>
            <a:ext cx="1677509" cy="1700077"/>
          </a:xfrm>
          <a:prstGeom prst="rect">
            <a:avLst/>
          </a:prstGeom>
          <a:ln w="76200">
            <a:noFill/>
          </a:ln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46A5C94-021C-1F8A-03FF-509008DA222E}"/>
              </a:ext>
            </a:extLst>
          </p:cNvPr>
          <p:cNvSpPr/>
          <p:nvPr/>
        </p:nvSpPr>
        <p:spPr>
          <a:xfrm>
            <a:off x="6969670" y="4249992"/>
            <a:ext cx="1163782" cy="1060097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2FB256-6CFB-ED28-E244-C9E903FFDBA9}"/>
              </a:ext>
            </a:extLst>
          </p:cNvPr>
          <p:cNvSpPr txBox="1"/>
          <p:nvPr/>
        </p:nvSpPr>
        <p:spPr>
          <a:xfrm>
            <a:off x="375822" y="5740469"/>
            <a:ext cx="11816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entury Gothic" panose="020B0502020202020204" pitchFamily="34" charset="0"/>
              </a:rPr>
              <a:t>Project Website </a:t>
            </a:r>
            <a:r>
              <a:rPr lang="en-US" sz="2800" dirty="0">
                <a:latin typeface="Century Gothic" panose="020B0502020202020204" pitchFamily="34" charset="0"/>
              </a:rPr>
              <a:t>(over 2,400 views) and </a:t>
            </a:r>
            <a:r>
              <a:rPr lang="en-US" sz="2800" b="1" dirty="0">
                <a:latin typeface="Century Gothic" panose="020B0502020202020204" pitchFamily="34" charset="0"/>
              </a:rPr>
              <a:t>Feedback Comments </a:t>
            </a:r>
            <a:r>
              <a:rPr lang="en-US" sz="2800" dirty="0">
                <a:latin typeface="Century Gothic" panose="020B0502020202020204" pitchFamily="34" charset="0"/>
              </a:rPr>
              <a:t>(229)</a:t>
            </a:r>
          </a:p>
        </p:txBody>
      </p:sp>
    </p:spTree>
    <p:extLst>
      <p:ext uri="{BB962C8B-B14F-4D97-AF65-F5344CB8AC3E}">
        <p14:creationId xmlns:p14="http://schemas.microsoft.com/office/powerpoint/2010/main" val="21742092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B67D8DBE-19FF-41DD-B6F9-C9FC188DE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008" y="-22644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Century Gothic" panose="020B0502020202020204" pitchFamily="34" charset="0"/>
              </a:rPr>
              <a:t>Community Facility Needs - Prioritization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8E3C9A-0EF7-3A70-59F9-9CBE103BFE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" t="4310" r="629" b="24035"/>
          <a:stretch/>
        </p:blipFill>
        <p:spPr>
          <a:xfrm>
            <a:off x="219074" y="604927"/>
            <a:ext cx="6449011" cy="624222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B699915-A9B4-395B-0CDC-718A10DBEB30}"/>
              </a:ext>
            </a:extLst>
          </p:cNvPr>
          <p:cNvGrpSpPr/>
          <p:nvPr/>
        </p:nvGrpSpPr>
        <p:grpSpPr>
          <a:xfrm>
            <a:off x="7248354" y="944780"/>
            <a:ext cx="3140268" cy="1487474"/>
            <a:chOff x="8634953" y="1319753"/>
            <a:chExt cx="3140268" cy="1487474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1410E39-EE86-5525-704D-06353733B616}"/>
                </a:ext>
              </a:extLst>
            </p:cNvPr>
            <p:cNvSpPr/>
            <p:nvPr/>
          </p:nvSpPr>
          <p:spPr>
            <a:xfrm>
              <a:off x="8636095" y="1319753"/>
              <a:ext cx="3139126" cy="1487474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entury Gothic" panose="020B0502020202020204" pitchFamily="34" charset="0"/>
                </a:rPr>
                <a:t>Small Group</a:t>
              </a:r>
            </a:p>
            <a:p>
              <a:pPr algn="ctr"/>
              <a:endParaRPr lang="en-US" dirty="0">
                <a:latin typeface="Century Gothic" panose="020B0502020202020204" pitchFamily="34" charset="0"/>
              </a:endParaRPr>
            </a:p>
            <a:p>
              <a:pPr algn="ctr"/>
              <a:r>
                <a:rPr lang="en-US" dirty="0">
                  <a:latin typeface="Century Gothic" panose="020B0502020202020204" pitchFamily="34" charset="0"/>
                </a:rPr>
                <a:t>Stakeholder Interviews</a:t>
              </a:r>
            </a:p>
            <a:p>
              <a:pPr algn="ctr"/>
              <a:endParaRPr lang="en-US" dirty="0">
                <a:latin typeface="Century Gothic" panose="020B0502020202020204" pitchFamily="34" charset="0"/>
              </a:endParaRPr>
            </a:p>
            <a:p>
              <a:pPr algn="ctr"/>
              <a:endParaRPr lang="en-US" dirty="0">
                <a:latin typeface="Century Gothic" panose="020B0502020202020204" pitchFamily="34" charset="0"/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E36C1A3-7BDD-C80C-A1B8-C268DF1FE6D5}"/>
                </a:ext>
              </a:extLst>
            </p:cNvPr>
            <p:cNvCxnSpPr/>
            <p:nvPr/>
          </p:nvCxnSpPr>
          <p:spPr>
            <a:xfrm>
              <a:off x="8634953" y="1706252"/>
              <a:ext cx="314026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0942EC3-D261-3CF7-2235-94F67678AB75}"/>
              </a:ext>
            </a:extLst>
          </p:cNvPr>
          <p:cNvGrpSpPr/>
          <p:nvPr/>
        </p:nvGrpSpPr>
        <p:grpSpPr>
          <a:xfrm>
            <a:off x="7248354" y="2534431"/>
            <a:ext cx="3140268" cy="1487474"/>
            <a:chOff x="8634953" y="1319753"/>
            <a:chExt cx="3140268" cy="148747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080C5AF-88BF-9837-C964-6251BB010F59}"/>
                </a:ext>
              </a:extLst>
            </p:cNvPr>
            <p:cNvSpPr/>
            <p:nvPr/>
          </p:nvSpPr>
          <p:spPr>
            <a:xfrm>
              <a:off x="8636095" y="1319753"/>
              <a:ext cx="3139126" cy="1487474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entury Gothic" panose="020B0502020202020204" pitchFamily="34" charset="0"/>
                </a:rPr>
                <a:t>Public / Community</a:t>
              </a:r>
            </a:p>
            <a:p>
              <a:pPr algn="ctr"/>
              <a:endParaRPr lang="en-US" dirty="0">
                <a:latin typeface="Century Gothic" panose="020B0502020202020204" pitchFamily="34" charset="0"/>
              </a:endParaRPr>
            </a:p>
            <a:p>
              <a:pPr algn="ctr"/>
              <a:r>
                <a:rPr lang="en-US" dirty="0">
                  <a:latin typeface="Century Gothic" panose="020B0502020202020204" pitchFamily="34" charset="0"/>
                </a:rPr>
                <a:t>Workshop 1 / Workshop 2</a:t>
              </a:r>
            </a:p>
            <a:p>
              <a:pPr algn="ctr"/>
              <a:r>
                <a:rPr lang="en-US" dirty="0">
                  <a:latin typeface="Century Gothic" panose="020B0502020202020204" pitchFamily="34" charset="0"/>
                </a:rPr>
                <a:t>/ Feedback Comments</a:t>
              </a:r>
            </a:p>
            <a:p>
              <a:pPr algn="ctr"/>
              <a:endParaRPr lang="en-US" dirty="0">
                <a:latin typeface="Century Gothic" panose="020B0502020202020204" pitchFamily="34" charset="0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816B408-3249-3918-AFBB-CE2F0651202D}"/>
                </a:ext>
              </a:extLst>
            </p:cNvPr>
            <p:cNvCxnSpPr/>
            <p:nvPr/>
          </p:nvCxnSpPr>
          <p:spPr>
            <a:xfrm>
              <a:off x="8634953" y="1706252"/>
              <a:ext cx="314026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C225C8B-4CFA-EE44-44E0-66A457571409}"/>
              </a:ext>
            </a:extLst>
          </p:cNvPr>
          <p:cNvSpPr/>
          <p:nvPr/>
        </p:nvSpPr>
        <p:spPr>
          <a:xfrm>
            <a:off x="7248354" y="4133641"/>
            <a:ext cx="576680" cy="581914"/>
          </a:xfrm>
          <a:prstGeom prst="roundRect">
            <a:avLst/>
          </a:prstGeom>
          <a:solidFill>
            <a:srgbClr val="E5D8F4"/>
          </a:solidFill>
          <a:ln w="19050"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34B9D1-F6B3-4B66-2D7C-A95F9E15C7A8}"/>
              </a:ext>
            </a:extLst>
          </p:cNvPr>
          <p:cNvSpPr txBox="1"/>
          <p:nvPr/>
        </p:nvSpPr>
        <p:spPr>
          <a:xfrm>
            <a:off x="7825034" y="4241080"/>
            <a:ext cx="3826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i="0" u="none" strike="noStrike" baseline="0" dirty="0">
                <a:latin typeface="CenturyGothic-Bold"/>
              </a:rPr>
              <a:t>Area of maximum community impact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706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52389C-AE60-4104-A44C-6D2D6D52A1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8" b="2718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14FE18-114A-4661-9634-EA114B5D3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100" b="1" kern="1200" dirty="0">
                <a:latin typeface="Century Gothic" panose="020B0502020202020204" pitchFamily="34" charset="0"/>
              </a:rPr>
              <a:t>PURPOSE:</a:t>
            </a:r>
            <a:br>
              <a:rPr lang="en-US" sz="3100" b="1" kern="1200" dirty="0">
                <a:latin typeface="Century Gothic" panose="020B0502020202020204" pitchFamily="34" charset="0"/>
              </a:rPr>
            </a:br>
            <a:br>
              <a:rPr lang="en-US" sz="3100" b="1" kern="1200" dirty="0">
                <a:latin typeface="Century Gothic" panose="020B0502020202020204" pitchFamily="34" charset="0"/>
              </a:rPr>
            </a:br>
            <a:r>
              <a:rPr lang="en-US" sz="3100" b="1" dirty="0">
                <a:latin typeface="Century Gothic" panose="020B0502020202020204" pitchFamily="34" charset="0"/>
              </a:rPr>
              <a:t>Parks </a:t>
            </a:r>
            <a:r>
              <a:rPr lang="en-US" sz="3100" b="1" kern="1200" dirty="0">
                <a:latin typeface="Century Gothic" panose="020B0502020202020204" pitchFamily="34" charset="0"/>
              </a:rPr>
              <a:t>Master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FAECBA-3E89-4ED4-93B3-214F3D4F27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latin typeface="Century Gothic" panose="020B0502020202020204" pitchFamily="34" charset="0"/>
              </a:rPr>
              <a:t>Guide and implementation tool </a:t>
            </a:r>
            <a:r>
              <a:rPr lang="en-US" sz="2000" dirty="0">
                <a:latin typeface="Century Gothic" panose="020B0502020202020204" pitchFamily="34" charset="0"/>
              </a:rPr>
              <a:t>for the </a:t>
            </a:r>
            <a:r>
              <a:rPr lang="en-US" sz="2000" b="1" dirty="0">
                <a:latin typeface="Century Gothic" panose="020B0502020202020204" pitchFamily="34" charset="0"/>
              </a:rPr>
              <a:t>management</a:t>
            </a:r>
            <a:r>
              <a:rPr lang="en-US" sz="2000" dirty="0">
                <a:latin typeface="Century Gothic" panose="020B0502020202020204" pitchFamily="34" charset="0"/>
              </a:rPr>
              <a:t> and </a:t>
            </a:r>
            <a:r>
              <a:rPr lang="en-US" sz="2000" b="1" dirty="0">
                <a:latin typeface="Century Gothic" panose="020B0502020202020204" pitchFamily="34" charset="0"/>
              </a:rPr>
              <a:t>development</a:t>
            </a:r>
            <a:r>
              <a:rPr lang="en-US" sz="2000" dirty="0">
                <a:latin typeface="Century Gothic" panose="020B0502020202020204" pitchFamily="34" charset="0"/>
              </a:rPr>
              <a:t> of parks, recreation facilities, and programs. 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latin typeface="Century Gothic" panose="020B0502020202020204" pitchFamily="34" charset="0"/>
              </a:rPr>
              <a:t>Identifies </a:t>
            </a:r>
            <a:r>
              <a:rPr lang="en-US" sz="2000" b="1" dirty="0">
                <a:latin typeface="Century Gothic" panose="020B0502020202020204" pitchFamily="34" charset="0"/>
              </a:rPr>
              <a:t>local</a:t>
            </a:r>
            <a:r>
              <a:rPr lang="en-US" sz="2000" dirty="0">
                <a:latin typeface="Century Gothic" panose="020B0502020202020204" pitchFamily="34" charset="0"/>
              </a:rPr>
              <a:t> community needs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latin typeface="Century Gothic" panose="020B0502020202020204" pitchFamily="34" charset="0"/>
              </a:rPr>
              <a:t>Offers </a:t>
            </a:r>
            <a:r>
              <a:rPr lang="en-US" sz="2000" b="1" dirty="0">
                <a:latin typeface="Century Gothic" panose="020B0502020202020204" pitchFamily="34" charset="0"/>
              </a:rPr>
              <a:t>recommendations</a:t>
            </a:r>
            <a:r>
              <a:rPr lang="en-US" sz="2000" dirty="0">
                <a:latin typeface="Century Gothic" panose="020B0502020202020204" pitchFamily="34" charset="0"/>
              </a:rPr>
              <a:t> to support the </a:t>
            </a:r>
            <a:r>
              <a:rPr lang="en-US" sz="2000" b="1" dirty="0">
                <a:latin typeface="Century Gothic" panose="020B0502020202020204" pitchFamily="34" charset="0"/>
              </a:rPr>
              <a:t>Local Pinole Community</a:t>
            </a:r>
          </a:p>
          <a:p>
            <a:endParaRPr lang="en-US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9277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B67D8DBE-19FF-41DD-B6F9-C9FC188DE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008" y="-22644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Century Gothic" panose="020B0502020202020204" pitchFamily="34" charset="0"/>
              </a:rPr>
              <a:t>Community Facility Needs - Prioritization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DB71CF-42C0-A403-FC8E-2C21FD7D8776}"/>
              </a:ext>
            </a:extLst>
          </p:cNvPr>
          <p:cNvSpPr txBox="1"/>
          <p:nvPr/>
        </p:nvSpPr>
        <p:spPr>
          <a:xfrm>
            <a:off x="6564681" y="770756"/>
            <a:ext cx="5901011" cy="461664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b="1" dirty="0">
                <a:latin typeface="Century Gothic" panose="020B0502020202020204" pitchFamily="34" charset="0"/>
              </a:rPr>
              <a:t>Baseball / Softball Field Improvements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b="1" dirty="0">
                <a:latin typeface="Century Gothic" panose="020B0502020202020204" pitchFamily="34" charset="0"/>
              </a:rPr>
              <a:t>Bike Lanes / Paths / Trails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b="1" dirty="0">
                <a:latin typeface="Century Gothic" panose="020B0502020202020204" pitchFamily="34" charset="0"/>
              </a:rPr>
              <a:t>Dog Park Improvements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b="1" dirty="0">
                <a:latin typeface="Century Gothic" panose="020B0502020202020204" pitchFamily="34" charset="0"/>
              </a:rPr>
              <a:t>Natural Open Space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b="1" dirty="0">
                <a:latin typeface="Century Gothic" panose="020B0502020202020204" pitchFamily="34" charset="0"/>
              </a:rPr>
              <a:t>Pickleball Court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b="1" dirty="0">
                <a:latin typeface="Century Gothic" panose="020B0502020202020204" pitchFamily="34" charset="0"/>
              </a:rPr>
              <a:t>Picnic Areas / Picnic Shelters / Barbeques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b="1" dirty="0">
                <a:latin typeface="Century Gothic" panose="020B0502020202020204" pitchFamily="34" charset="0"/>
              </a:rPr>
              <a:t>Playground Improvements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b="1" dirty="0">
                <a:latin typeface="Century Gothic" panose="020B0502020202020204" pitchFamily="34" charset="0"/>
              </a:rPr>
              <a:t>Restroom Improvements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b="1" dirty="0">
                <a:latin typeface="Century Gothic" panose="020B0502020202020204" pitchFamily="34" charset="0"/>
              </a:rPr>
              <a:t>Soccer Field Improvements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b="1" dirty="0">
                <a:latin typeface="Century Gothic" panose="020B0502020202020204" pitchFamily="34" charset="0"/>
              </a:rPr>
              <a:t>Swim Center Improvements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b="1" dirty="0">
                <a:latin typeface="Century Gothic" panose="020B0502020202020204" pitchFamily="34" charset="0"/>
              </a:rPr>
              <a:t>Trail Improvements / Connections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b="1" dirty="0">
                <a:latin typeface="Century Gothic" panose="020B0502020202020204" pitchFamily="34" charset="0"/>
              </a:rPr>
              <a:t>Waterfront / Bayfront Park </a:t>
            </a:r>
            <a:br>
              <a:rPr lang="en-US" sz="2100" b="1" dirty="0">
                <a:latin typeface="Century Gothic" panose="020B0502020202020204" pitchFamily="34" charset="0"/>
              </a:rPr>
            </a:br>
            <a:r>
              <a:rPr lang="en-US" sz="2100" b="1" dirty="0">
                <a:latin typeface="Century Gothic" panose="020B0502020202020204" pitchFamily="34" charset="0"/>
              </a:rPr>
              <a:t>Improvements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DB1E4E9-6DB9-901D-47AE-175169E58401}"/>
              </a:ext>
            </a:extLst>
          </p:cNvPr>
          <p:cNvSpPr/>
          <p:nvPr/>
        </p:nvSpPr>
        <p:spPr>
          <a:xfrm>
            <a:off x="6777273" y="6059404"/>
            <a:ext cx="576680" cy="581914"/>
          </a:xfrm>
          <a:prstGeom prst="roundRect">
            <a:avLst/>
          </a:prstGeom>
          <a:solidFill>
            <a:srgbClr val="E5D8F4"/>
          </a:solidFill>
          <a:ln w="19050"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BB042E-BA05-3906-A7AD-909A75BF7E3B}"/>
              </a:ext>
            </a:extLst>
          </p:cNvPr>
          <p:cNvSpPr txBox="1"/>
          <p:nvPr/>
        </p:nvSpPr>
        <p:spPr>
          <a:xfrm>
            <a:off x="7353953" y="6166844"/>
            <a:ext cx="590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i="0" u="none" strike="noStrike" baseline="0" dirty="0">
                <a:latin typeface="CenturyGothic-Bold"/>
              </a:rPr>
              <a:t>Area of maximum community impact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EF3D54-D50E-4F9F-64CA-82132559AA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" t="4310" r="629" b="24035"/>
          <a:stretch/>
        </p:blipFill>
        <p:spPr>
          <a:xfrm>
            <a:off x="219074" y="604927"/>
            <a:ext cx="6449011" cy="624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7755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B67D8DBE-19FF-41DD-B6F9-C9FC188DE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008" y="-22644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Century Gothic" panose="020B0502020202020204" pitchFamily="34" charset="0"/>
              </a:rPr>
              <a:t>Community Program Needs - Prioritization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8E3C9A-0EF7-3A70-59F9-9CBE103BFE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" t="4582" r="2225" b="46510"/>
          <a:stretch/>
        </p:blipFill>
        <p:spPr>
          <a:xfrm>
            <a:off x="-1" y="803517"/>
            <a:ext cx="6956981" cy="4576664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003177A-29CA-D1DF-E28C-0B7C5A2F8920}"/>
              </a:ext>
            </a:extLst>
          </p:cNvPr>
          <p:cNvSpPr/>
          <p:nvPr/>
        </p:nvSpPr>
        <p:spPr>
          <a:xfrm>
            <a:off x="7248354" y="4133641"/>
            <a:ext cx="576680" cy="581914"/>
          </a:xfrm>
          <a:prstGeom prst="roundRect">
            <a:avLst/>
          </a:prstGeom>
          <a:solidFill>
            <a:srgbClr val="E5D8F4"/>
          </a:solidFill>
          <a:ln w="19050"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C8A3AB2-DB35-4F83-1885-E5497F2E8990}"/>
              </a:ext>
            </a:extLst>
          </p:cNvPr>
          <p:cNvSpPr txBox="1"/>
          <p:nvPr/>
        </p:nvSpPr>
        <p:spPr>
          <a:xfrm>
            <a:off x="7825034" y="4241080"/>
            <a:ext cx="3826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i="0" u="none" strike="noStrike" baseline="0" dirty="0">
                <a:latin typeface="CenturyGothic-Bold"/>
              </a:rPr>
              <a:t>Area of maximum community impact</a:t>
            </a: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A0ADCB5-E282-DE8E-5416-1D81EE9A21C1}"/>
              </a:ext>
            </a:extLst>
          </p:cNvPr>
          <p:cNvGrpSpPr/>
          <p:nvPr/>
        </p:nvGrpSpPr>
        <p:grpSpPr>
          <a:xfrm>
            <a:off x="7248354" y="944780"/>
            <a:ext cx="3140268" cy="1487474"/>
            <a:chOff x="8634953" y="1319753"/>
            <a:chExt cx="3140268" cy="1487474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A2A5972-89D0-5C4D-A9E1-568AA28C1CD6}"/>
                </a:ext>
              </a:extLst>
            </p:cNvPr>
            <p:cNvSpPr/>
            <p:nvPr/>
          </p:nvSpPr>
          <p:spPr>
            <a:xfrm>
              <a:off x="8636095" y="1319753"/>
              <a:ext cx="3139126" cy="1487474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entury Gothic" panose="020B0502020202020204" pitchFamily="34" charset="0"/>
                </a:rPr>
                <a:t>Small Group</a:t>
              </a:r>
            </a:p>
            <a:p>
              <a:pPr algn="ctr"/>
              <a:endParaRPr lang="en-US" dirty="0">
                <a:latin typeface="Century Gothic" panose="020B0502020202020204" pitchFamily="34" charset="0"/>
              </a:endParaRPr>
            </a:p>
            <a:p>
              <a:pPr algn="ctr"/>
              <a:r>
                <a:rPr lang="en-US" dirty="0">
                  <a:latin typeface="Century Gothic" panose="020B0502020202020204" pitchFamily="34" charset="0"/>
                </a:rPr>
                <a:t>Stakeholder Interviews</a:t>
              </a:r>
            </a:p>
            <a:p>
              <a:pPr algn="ctr"/>
              <a:endParaRPr lang="en-US" dirty="0">
                <a:latin typeface="Century Gothic" panose="020B0502020202020204" pitchFamily="34" charset="0"/>
              </a:endParaRPr>
            </a:p>
            <a:p>
              <a:pPr algn="ctr"/>
              <a:endParaRPr lang="en-US" dirty="0">
                <a:latin typeface="Century Gothic" panose="020B0502020202020204" pitchFamily="34" charset="0"/>
              </a:endParaRP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F3837D1C-6D36-4D7E-F811-E4958A804DDA}"/>
                </a:ext>
              </a:extLst>
            </p:cNvPr>
            <p:cNvCxnSpPr/>
            <p:nvPr/>
          </p:nvCxnSpPr>
          <p:spPr>
            <a:xfrm>
              <a:off x="8634953" y="1706252"/>
              <a:ext cx="314026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57607F0-F50F-E45E-4959-C8279CD4DF41}"/>
              </a:ext>
            </a:extLst>
          </p:cNvPr>
          <p:cNvGrpSpPr/>
          <p:nvPr/>
        </p:nvGrpSpPr>
        <p:grpSpPr>
          <a:xfrm>
            <a:off x="7248354" y="2534431"/>
            <a:ext cx="3140268" cy="1487474"/>
            <a:chOff x="8634953" y="1319753"/>
            <a:chExt cx="3140268" cy="1487474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4DE4501F-680C-6E9A-EED7-492B218E19B9}"/>
                </a:ext>
              </a:extLst>
            </p:cNvPr>
            <p:cNvSpPr/>
            <p:nvPr/>
          </p:nvSpPr>
          <p:spPr>
            <a:xfrm>
              <a:off x="8636095" y="1319753"/>
              <a:ext cx="3139126" cy="1487474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entury Gothic" panose="020B0502020202020204" pitchFamily="34" charset="0"/>
                </a:rPr>
                <a:t>Public / Community</a:t>
              </a:r>
            </a:p>
            <a:p>
              <a:pPr algn="ctr"/>
              <a:endParaRPr lang="en-US" dirty="0">
                <a:latin typeface="Century Gothic" panose="020B0502020202020204" pitchFamily="34" charset="0"/>
              </a:endParaRPr>
            </a:p>
            <a:p>
              <a:pPr algn="ctr"/>
              <a:r>
                <a:rPr lang="en-US" dirty="0">
                  <a:latin typeface="Century Gothic" panose="020B0502020202020204" pitchFamily="34" charset="0"/>
                </a:rPr>
                <a:t>Workshop 1 / Workshop 2</a:t>
              </a:r>
            </a:p>
            <a:p>
              <a:pPr algn="ctr"/>
              <a:r>
                <a:rPr lang="en-US" dirty="0">
                  <a:latin typeface="Century Gothic" panose="020B0502020202020204" pitchFamily="34" charset="0"/>
                </a:rPr>
                <a:t>/ Feedback Comments</a:t>
              </a:r>
            </a:p>
            <a:p>
              <a:pPr algn="ctr"/>
              <a:endParaRPr lang="en-US" dirty="0">
                <a:latin typeface="Century Gothic" panose="020B0502020202020204" pitchFamily="34" charset="0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0149176-8660-1AFC-7996-93A70AB955EE}"/>
                </a:ext>
              </a:extLst>
            </p:cNvPr>
            <p:cNvCxnSpPr/>
            <p:nvPr/>
          </p:nvCxnSpPr>
          <p:spPr>
            <a:xfrm>
              <a:off x="8634953" y="1706252"/>
              <a:ext cx="314026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202986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B67D8DBE-19FF-41DD-B6F9-C9FC188DE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008" y="-22644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Century Gothic" panose="020B0502020202020204" pitchFamily="34" charset="0"/>
              </a:rPr>
              <a:t>Community Program Needs - Prioritization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003177A-29CA-D1DF-E28C-0B7C5A2F8920}"/>
              </a:ext>
            </a:extLst>
          </p:cNvPr>
          <p:cNvSpPr/>
          <p:nvPr/>
        </p:nvSpPr>
        <p:spPr>
          <a:xfrm>
            <a:off x="7132446" y="4687619"/>
            <a:ext cx="576680" cy="581914"/>
          </a:xfrm>
          <a:prstGeom prst="roundRect">
            <a:avLst/>
          </a:prstGeom>
          <a:solidFill>
            <a:srgbClr val="E5D8F4"/>
          </a:solidFill>
          <a:ln w="19050"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C8A3AB2-DB35-4F83-1885-E5497F2E8990}"/>
              </a:ext>
            </a:extLst>
          </p:cNvPr>
          <p:cNvSpPr txBox="1"/>
          <p:nvPr/>
        </p:nvSpPr>
        <p:spPr>
          <a:xfrm>
            <a:off x="7709126" y="4795059"/>
            <a:ext cx="590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i="0" u="none" strike="noStrike" baseline="0" dirty="0">
                <a:latin typeface="CenturyGothic-Bold"/>
              </a:rPr>
              <a:t>Area of maximum community impact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9164C1-AEA6-F42D-33AB-6A033F57F2BE}"/>
              </a:ext>
            </a:extLst>
          </p:cNvPr>
          <p:cNvSpPr txBox="1"/>
          <p:nvPr/>
        </p:nvSpPr>
        <p:spPr>
          <a:xfrm>
            <a:off x="6956980" y="951834"/>
            <a:ext cx="4993308" cy="267765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b="1" dirty="0">
                <a:latin typeface="Century Gothic" panose="020B0502020202020204" pitchFamily="34" charset="0"/>
              </a:rPr>
              <a:t>After School Program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b="1" dirty="0">
                <a:latin typeface="Century Gothic" panose="020B0502020202020204" pitchFamily="34" charset="0"/>
              </a:rPr>
              <a:t>Aquatic Program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b="1" dirty="0">
                <a:latin typeface="Century Gothic" panose="020B0502020202020204" pitchFamily="34" charset="0"/>
              </a:rPr>
              <a:t>Gardening / Grow Food Class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b="1" dirty="0">
                <a:latin typeface="Century Gothic" panose="020B0502020202020204" pitchFamily="34" charset="0"/>
              </a:rPr>
              <a:t>Nature Education Class (fishing, birding, hiking)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b="1" dirty="0">
                <a:latin typeface="Century Gothic" panose="020B0502020202020204" pitchFamily="34" charset="0"/>
              </a:rPr>
              <a:t>Teen and Tween Activities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b="1" dirty="0">
                <a:latin typeface="Century Gothic" panose="020B0502020202020204" pitchFamily="34" charset="0"/>
              </a:rPr>
              <a:t>Festivals / Concerts / Family Events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4266BC-C6A5-B7D5-7184-9298B7F5CE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" t="4582" r="2225" b="46510"/>
          <a:stretch/>
        </p:blipFill>
        <p:spPr>
          <a:xfrm>
            <a:off x="-1" y="803517"/>
            <a:ext cx="6956981" cy="45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4040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4D54B-36D7-F7D1-6DAE-7600D0BA4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816" y="840489"/>
            <a:ext cx="12192000" cy="1325563"/>
          </a:xfrm>
        </p:spPr>
        <p:txBody>
          <a:bodyPr>
            <a:noAutofit/>
          </a:bodyPr>
          <a:lstStyle/>
          <a:p>
            <a:r>
              <a:rPr lang="en-US" sz="5200" b="1" dirty="0">
                <a:latin typeface="Century Gothic" panose="020B0502020202020204" pitchFamily="34" charset="0"/>
              </a:rPr>
              <a:t>Acreage and </a:t>
            </a:r>
            <a:br>
              <a:rPr lang="en-US" sz="5200" b="1" dirty="0">
                <a:latin typeface="Century Gothic" panose="020B0502020202020204" pitchFamily="34" charset="0"/>
              </a:rPr>
            </a:br>
            <a:r>
              <a:rPr lang="en-US" sz="5200" b="1" dirty="0">
                <a:latin typeface="Century Gothic" panose="020B0502020202020204" pitchFamily="34" charset="0"/>
              </a:rPr>
              <a:t>Service Area Gap </a:t>
            </a:r>
            <a:br>
              <a:rPr lang="en-US" sz="5200" b="1" dirty="0">
                <a:latin typeface="Century Gothic" panose="020B0502020202020204" pitchFamily="34" charset="0"/>
              </a:rPr>
            </a:br>
            <a:r>
              <a:rPr lang="en-US" sz="5200" b="1" dirty="0">
                <a:latin typeface="Century Gothic" panose="020B0502020202020204" pitchFamily="34" charset="0"/>
              </a:rPr>
              <a:t>Analysis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E680F6-28CC-1AEC-261B-83FF604217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" t="24784" r="2076" b="8456"/>
          <a:stretch/>
        </p:blipFill>
        <p:spPr>
          <a:xfrm>
            <a:off x="6161314" y="235670"/>
            <a:ext cx="5829770" cy="63114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2846815-10FF-8C0E-CDB3-07DEB070875B}"/>
              </a:ext>
            </a:extLst>
          </p:cNvPr>
          <p:cNvSpPr txBox="1"/>
          <p:nvPr/>
        </p:nvSpPr>
        <p:spPr>
          <a:xfrm>
            <a:off x="422130" y="3609097"/>
            <a:ext cx="5673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= 2.78 acres per 1,000 residents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7B6925-E239-9195-598C-272DB1EC3174}"/>
              </a:ext>
            </a:extLst>
          </p:cNvPr>
          <p:cNvSpPr txBox="1"/>
          <p:nvPr/>
        </p:nvSpPr>
        <p:spPr>
          <a:xfrm>
            <a:off x="422128" y="3012253"/>
            <a:ext cx="6403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54.16 Acres of Developed City Parkland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836628-4CE2-235D-52FB-DA8F1A9DE4AF}"/>
              </a:ext>
            </a:extLst>
          </p:cNvPr>
          <p:cNvSpPr txBox="1"/>
          <p:nvPr/>
        </p:nvSpPr>
        <p:spPr>
          <a:xfrm>
            <a:off x="413966" y="4205941"/>
            <a:ext cx="4727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Not including…..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04BAA5-B60A-85C2-DE80-C6E9D7DD4B30}"/>
              </a:ext>
            </a:extLst>
          </p:cNvPr>
          <p:cNvSpPr txBox="1"/>
          <p:nvPr/>
        </p:nvSpPr>
        <p:spPr>
          <a:xfrm>
            <a:off x="423491" y="4834084"/>
            <a:ext cx="4727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248 Acres of Undeveloped Parkland</a:t>
            </a:r>
          </a:p>
        </p:txBody>
      </p:sp>
    </p:spTree>
    <p:extLst>
      <p:ext uri="{BB962C8B-B14F-4D97-AF65-F5344CB8AC3E}">
        <p14:creationId xmlns:p14="http://schemas.microsoft.com/office/powerpoint/2010/main" val="33770695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63EA35-3BD2-40A9-9094-EDF3658FE5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" t="1935" r="2719" b="8784"/>
          <a:stretch/>
        </p:blipFill>
        <p:spPr>
          <a:xfrm>
            <a:off x="7890234" y="1525184"/>
            <a:ext cx="3222509" cy="465693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8C0557-32E5-4C34-A3E6-B30A234D4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b="1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GIS Mapping Analysis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FF33D2-0275-F99A-252E-60ED026AA4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" t="1940" r="2858" b="9949"/>
          <a:stretch/>
        </p:blipFill>
        <p:spPr>
          <a:xfrm>
            <a:off x="835356" y="1525184"/>
            <a:ext cx="3237024" cy="466303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F5433BC-A55D-8EAF-0A59-B306A2F939DE}"/>
              </a:ext>
            </a:extLst>
          </p:cNvPr>
          <p:cNvSpPr txBox="1"/>
          <p:nvPr/>
        </p:nvSpPr>
        <p:spPr>
          <a:xfrm>
            <a:off x="5378573" y="6206418"/>
            <a:ext cx="230777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dirty="0"/>
              <a:t>Dog Park Improvements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276321-F525-473F-93BC-85EC04D2B6D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0" t="3218" r="4671" b="15725"/>
          <a:stretch/>
        </p:blipFill>
        <p:spPr>
          <a:xfrm>
            <a:off x="4228822" y="1525183"/>
            <a:ext cx="3358326" cy="465693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501E7E-D78D-3559-F6A3-01D98B53912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1" t="65382" r="66570" b="18310"/>
          <a:stretch/>
        </p:blipFill>
        <p:spPr>
          <a:xfrm>
            <a:off x="4257103" y="4858516"/>
            <a:ext cx="1385140" cy="128858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318E355-AB37-58E4-1413-AB26CF15697B}"/>
              </a:ext>
            </a:extLst>
          </p:cNvPr>
          <p:cNvSpPr txBox="1"/>
          <p:nvPr/>
        </p:nvSpPr>
        <p:spPr>
          <a:xfrm>
            <a:off x="8904629" y="6207979"/>
            <a:ext cx="230777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dirty="0"/>
              <a:t>Existing Bike Trails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E11307-D49E-6319-145B-EE411AC9D434}"/>
              </a:ext>
            </a:extLst>
          </p:cNvPr>
          <p:cNvSpPr txBox="1"/>
          <p:nvPr/>
        </p:nvSpPr>
        <p:spPr>
          <a:xfrm>
            <a:off x="1330939" y="6206417"/>
            <a:ext cx="284513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dirty="0"/>
              <a:t>Neighborhood Parks Drive Radius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D327BB1-3B43-E888-0097-7266E1BE8B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" t="74233" r="80405" b="8784"/>
          <a:stretch/>
        </p:blipFill>
        <p:spPr>
          <a:xfrm>
            <a:off x="7890233" y="4318383"/>
            <a:ext cx="1187777" cy="186373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27698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6659C6F-A29D-4D83-86DA-5B0289733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478971-F80C-41B3-B1C4-742B34BE03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4" r="13314"/>
          <a:stretch/>
        </p:blipFill>
        <p:spPr>
          <a:xfrm>
            <a:off x="4472902" y="18"/>
            <a:ext cx="4049486" cy="36813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507333-C172-44B6-8AEA-7684C3E414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0" r="12620"/>
          <a:stretch/>
        </p:blipFill>
        <p:spPr>
          <a:xfrm>
            <a:off x="8522390" y="-7"/>
            <a:ext cx="3669610" cy="36814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113E85-B9F3-4E79-9736-9D686B591C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04"/>
          <a:stretch/>
        </p:blipFill>
        <p:spPr>
          <a:xfrm>
            <a:off x="4472902" y="3681405"/>
            <a:ext cx="7719098" cy="317659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43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60FED9-339A-4D91-89F0-39C62DD62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5219"/>
            <a:ext cx="539591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Key Strategies &amp; Recommendations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3681408"/>
            <a:ext cx="113537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9204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id="{DCDBFAF4-6E16-5C16-BE0F-550EFEB4D80C}"/>
              </a:ext>
            </a:extLst>
          </p:cNvPr>
          <p:cNvSpPr/>
          <p:nvPr/>
        </p:nvSpPr>
        <p:spPr>
          <a:xfrm>
            <a:off x="661987" y="1571625"/>
            <a:ext cx="3362325" cy="4171950"/>
          </a:xfrm>
          <a:prstGeom prst="homePlat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FE43AA-5C6F-B6B7-2A5C-0A29C491C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87" y="2363190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rgbClr val="FFFFFF"/>
                </a:solidFill>
                <a:latin typeface="Century Gothic" panose="020B0502020202020204" pitchFamily="34" charset="0"/>
              </a:rPr>
              <a:t>Four</a:t>
            </a:r>
            <a:br>
              <a:rPr lang="en-US" sz="3600" dirty="0">
                <a:solidFill>
                  <a:srgbClr val="FFFFFF"/>
                </a:solidFill>
                <a:latin typeface="Century Gothic" panose="020B0502020202020204" pitchFamily="34" charset="0"/>
              </a:rPr>
            </a:br>
            <a:r>
              <a:rPr lang="en-US" sz="3600" kern="1200" dirty="0">
                <a:solidFill>
                  <a:srgbClr val="FFFFFF"/>
                </a:solidFill>
                <a:latin typeface="Century Gothic" panose="020B0502020202020204" pitchFamily="34" charset="0"/>
              </a:rPr>
              <a:t>Key</a:t>
            </a:r>
            <a:br>
              <a:rPr lang="en-US" sz="3600" dirty="0">
                <a:solidFill>
                  <a:srgbClr val="FFFFFF"/>
                </a:solidFill>
                <a:latin typeface="Century Gothic" panose="020B0502020202020204" pitchFamily="34" charset="0"/>
              </a:rPr>
            </a:br>
            <a:r>
              <a:rPr lang="en-US" sz="3600" kern="1200" dirty="0">
                <a:solidFill>
                  <a:srgbClr val="FFFFFF"/>
                </a:solidFill>
                <a:latin typeface="Century Gothic" panose="020B0502020202020204" pitchFamily="34" charset="0"/>
              </a:rPr>
              <a:t>Strategies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A2048E-DAF9-52EB-98E4-C3AD5FBB31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t="-138" r="1316" b="221"/>
          <a:stretch/>
        </p:blipFill>
        <p:spPr>
          <a:xfrm>
            <a:off x="4216526" y="1647041"/>
            <a:ext cx="7653891" cy="373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3353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7560112-7403-C785-D999-FFC77A4A102B}"/>
              </a:ext>
            </a:extLst>
          </p:cNvPr>
          <p:cNvSpPr/>
          <p:nvPr/>
        </p:nvSpPr>
        <p:spPr>
          <a:xfrm>
            <a:off x="0" y="0"/>
            <a:ext cx="5005137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EBB555-7A97-41B3-B5CE-C4C4A6DFC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972" y="620392"/>
            <a:ext cx="4344040" cy="550468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 b="1" dirty="0">
                <a:latin typeface="Century Gothic" panose="020B0502020202020204" pitchFamily="34" charset="0"/>
              </a:rPr>
              <a:t>Key Strategy #1: </a:t>
            </a:r>
            <a:br>
              <a:rPr lang="en-US" sz="4000" b="1" dirty="0">
                <a:latin typeface="Century Gothic" panose="020B0502020202020204" pitchFamily="34" charset="0"/>
              </a:rPr>
            </a:br>
            <a:br>
              <a:rPr lang="en-US" sz="3600" b="1" dirty="0">
                <a:latin typeface="Century Gothic" panose="020B0502020202020204" pitchFamily="34" charset="0"/>
              </a:rPr>
            </a:br>
            <a:r>
              <a:rPr lang="en-US" sz="3600" b="1" i="0" u="none" strike="noStrike" baseline="30000" dirty="0">
                <a:solidFill>
                  <a:srgbClr val="000000"/>
                </a:solidFill>
                <a:latin typeface="Century Gothic" panose="020B0502020202020204" pitchFamily="34" charset="0"/>
              </a:rPr>
              <a:t>Enhance community health and fitness through diverse and engaging sport opportunities</a:t>
            </a:r>
            <a:br>
              <a:rPr lang="en-US" sz="3600" b="1" i="0" u="none" strike="noStrike" baseline="30000" dirty="0">
                <a:solidFill>
                  <a:srgbClr val="000000"/>
                </a:solidFill>
                <a:latin typeface="Century Gothic" panose="020B0502020202020204" pitchFamily="34" charset="0"/>
              </a:rPr>
            </a:br>
            <a:endParaRPr lang="en-US" sz="3600" b="1" dirty="0">
              <a:latin typeface="Century Gothic" panose="020B0502020202020204" pitchFamily="34" charset="0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96BF98E-2F8E-41CC-ABB4-1309541B8D3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5711090"/>
              </p:ext>
            </p:extLst>
          </p:nvPr>
        </p:nvGraphicFramePr>
        <p:xfrm>
          <a:off x="5263984" y="1663988"/>
          <a:ext cx="6263640" cy="3417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738046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6809F40-FF15-9455-D7B9-C0D2E4C8A755}"/>
              </a:ext>
            </a:extLst>
          </p:cNvPr>
          <p:cNvSpPr/>
          <p:nvPr/>
        </p:nvSpPr>
        <p:spPr>
          <a:xfrm>
            <a:off x="0" y="0"/>
            <a:ext cx="5005137" cy="6858000"/>
          </a:xfrm>
          <a:prstGeom prst="rect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EBB555-7A97-41B3-B5CE-C4C4A6DFC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073" y="624568"/>
            <a:ext cx="4440588" cy="5412920"/>
          </a:xfrm>
        </p:spPr>
        <p:txBody>
          <a:bodyPr>
            <a:noAutofit/>
          </a:bodyPr>
          <a:lstStyle/>
          <a:p>
            <a:r>
              <a:rPr lang="en-US" sz="4000" b="1" dirty="0">
                <a:latin typeface="Century Gothic" panose="020B0502020202020204" pitchFamily="34" charset="0"/>
              </a:rPr>
              <a:t>Key Strategy #2: </a:t>
            </a:r>
            <a:br>
              <a:rPr lang="en-US" sz="4000" b="1" dirty="0">
                <a:latin typeface="Century Gothic" panose="020B0502020202020204" pitchFamily="34" charset="0"/>
              </a:rPr>
            </a:br>
            <a:br>
              <a:rPr lang="en-US" sz="4000" b="1" dirty="0">
                <a:latin typeface="Century Gothic" panose="020B0502020202020204" pitchFamily="34" charset="0"/>
              </a:rPr>
            </a:br>
            <a:r>
              <a:rPr lang="en-US" sz="3600" b="1" i="0" u="none" strike="noStrike" baseline="30000" dirty="0">
                <a:latin typeface="Century Gothic" panose="020B0502020202020204" pitchFamily="34" charset="0"/>
              </a:rPr>
              <a:t>Foster a sense of community pride and well-being by providing opportunities for connections between the natural environment and the community</a:t>
            </a:r>
            <a:br>
              <a:rPr lang="en-US" sz="1800" b="1" i="0" u="none" strike="noStrike" baseline="30000" dirty="0">
                <a:solidFill>
                  <a:srgbClr val="FFFFFF"/>
                </a:solidFill>
                <a:latin typeface="Century Gothic" panose="020B0502020202020204" pitchFamily="34" charset="0"/>
              </a:rPr>
            </a:br>
            <a:endParaRPr lang="en-US" sz="3200" b="1" dirty="0">
              <a:latin typeface="Century Gothic" panose="020B0502020202020204" pitchFamily="34" charset="0"/>
            </a:endParaRPr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F165FD17-A4DF-4ECA-8C7B-8CA20DE4AB5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1799015"/>
              </p:ext>
            </p:extLst>
          </p:nvPr>
        </p:nvGraphicFramePr>
        <p:xfrm>
          <a:off x="5551287" y="1775605"/>
          <a:ext cx="6263640" cy="3110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001811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873A968-9EEC-B90D-779B-A53803C11C0B}"/>
              </a:ext>
            </a:extLst>
          </p:cNvPr>
          <p:cNvSpPr/>
          <p:nvPr/>
        </p:nvSpPr>
        <p:spPr>
          <a:xfrm>
            <a:off x="0" y="0"/>
            <a:ext cx="5005137" cy="6858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EBB555-7A97-41B3-B5CE-C4C4A6DFC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500" y="578684"/>
            <a:ext cx="4390216" cy="5546396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Century Gothic" panose="020B0502020202020204" pitchFamily="34" charset="0"/>
              </a:rPr>
              <a:t>Key Strategy #3: </a:t>
            </a:r>
            <a:br>
              <a:rPr lang="en-US" sz="4000" b="1" dirty="0">
                <a:latin typeface="Century Gothic" panose="020B0502020202020204" pitchFamily="34" charset="0"/>
              </a:rPr>
            </a:br>
            <a:br>
              <a:rPr lang="en-US" sz="4000" b="1" dirty="0">
                <a:latin typeface="Century Gothic" panose="020B0502020202020204" pitchFamily="34" charset="0"/>
              </a:rPr>
            </a:br>
            <a:r>
              <a:rPr lang="en-US" sz="3600" b="1" i="0" u="none" strike="noStrike" baseline="30000" dirty="0">
                <a:latin typeface="Century Gothic" panose="020B0502020202020204" pitchFamily="34" charset="0"/>
              </a:rPr>
              <a:t>Create a vibrant recreation system through park amenity modernization</a:t>
            </a:r>
            <a:br>
              <a:rPr lang="en-US" sz="3600" b="1" i="0" u="none" strike="noStrike" baseline="30000" dirty="0">
                <a:latin typeface="Century Gothic" panose="020B0502020202020204" pitchFamily="34" charset="0"/>
              </a:rPr>
            </a:br>
            <a:endParaRPr lang="en-US" sz="3600" b="1" dirty="0">
              <a:latin typeface="Century Gothic" panose="020B0502020202020204" pitchFamily="34" charset="0"/>
            </a:endParaRPr>
          </a:p>
        </p:txBody>
      </p:sp>
      <p:graphicFrame>
        <p:nvGraphicFramePr>
          <p:cNvPr id="10" name="Content Placeholder 2">
            <a:extLst>
              <a:ext uri="{FF2B5EF4-FFF2-40B4-BE49-F238E27FC236}">
                <a16:creationId xmlns:a16="http://schemas.microsoft.com/office/drawing/2014/main" id="{252E8A91-315F-FE7D-B142-A12F41FB4B9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3649913"/>
              </p:ext>
            </p:extLst>
          </p:nvPr>
        </p:nvGraphicFramePr>
        <p:xfrm>
          <a:off x="5470566" y="866246"/>
          <a:ext cx="6263640" cy="49712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48716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EA022B6-1C21-4FFC-90B3-E4918186714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1076866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765B12A2-03A2-491B-BF62-18EF7CA83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70" y="1143826"/>
            <a:ext cx="3537022" cy="195684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400" b="1" kern="1200" dirty="0">
                <a:latin typeface="Century Gothic" panose="020B0502020202020204" pitchFamily="34" charset="0"/>
              </a:rPr>
              <a:t>PROCESS:</a:t>
            </a:r>
            <a:br>
              <a:rPr lang="en-US" sz="3400" b="1" kern="1200" dirty="0">
                <a:latin typeface="Century Gothic" panose="020B0502020202020204" pitchFamily="34" charset="0"/>
              </a:rPr>
            </a:br>
            <a:br>
              <a:rPr lang="en-US" sz="3400" b="1" kern="1200" dirty="0">
                <a:latin typeface="Century Gothic" panose="020B0502020202020204" pitchFamily="34" charset="0"/>
              </a:rPr>
            </a:br>
            <a:r>
              <a:rPr lang="en-US" sz="3600" b="1" dirty="0">
                <a:latin typeface="Century Gothic" panose="020B0502020202020204" pitchFamily="34" charset="0"/>
              </a:rPr>
              <a:t>Parks </a:t>
            </a:r>
            <a:r>
              <a:rPr lang="en-US" sz="3600" b="1" kern="1200" dirty="0">
                <a:latin typeface="Century Gothic" panose="020B0502020202020204" pitchFamily="34" charset="0"/>
              </a:rPr>
              <a:t>Master Plan</a:t>
            </a:r>
            <a:endParaRPr lang="en-US" sz="3400" b="1" kern="1200" dirty="0">
              <a:latin typeface="Century Gothic" panose="020B0502020202020204" pitchFamily="34" charset="0"/>
            </a:endParaRPr>
          </a:p>
        </p:txBody>
      </p:sp>
      <p:pic>
        <p:nvPicPr>
          <p:cNvPr id="3" name="Picture 2" descr="A group of people in a park&#10;&#10;Description automatically generated">
            <a:extLst>
              <a:ext uri="{FF2B5EF4-FFF2-40B4-BE49-F238E27FC236}">
                <a16:creationId xmlns:a16="http://schemas.microsoft.com/office/drawing/2014/main" id="{5C6C6A97-A37F-B232-A61A-92D3B698B4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70" y="3425992"/>
            <a:ext cx="2623712" cy="262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7160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BB555-7A97-41B3-B5CE-C4C4A6DFC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995230" cy="6857999"/>
          </a:xfrm>
          <a:solidFill>
            <a:srgbClr val="00B0F0"/>
          </a:solidFill>
        </p:spPr>
        <p:txBody>
          <a:bodyPr>
            <a:normAutofit/>
          </a:bodyPr>
          <a:lstStyle/>
          <a:p>
            <a:pPr marL="342900"/>
            <a:br>
              <a:rPr lang="en-US" sz="4000" b="1" dirty="0">
                <a:latin typeface="Century Gothic" panose="020B0502020202020204" pitchFamily="34" charset="0"/>
              </a:rPr>
            </a:br>
            <a:br>
              <a:rPr lang="en-US" sz="4000" b="1" dirty="0">
                <a:latin typeface="Century Gothic" panose="020B0502020202020204" pitchFamily="34" charset="0"/>
              </a:rPr>
            </a:br>
            <a:r>
              <a:rPr lang="en-US" sz="4000" b="1" dirty="0">
                <a:latin typeface="Century Gothic" panose="020B0502020202020204" pitchFamily="34" charset="0"/>
              </a:rPr>
              <a:t>Key Strategy #4: </a:t>
            </a:r>
            <a:br>
              <a:rPr lang="en-US" sz="4000" b="1" dirty="0">
                <a:latin typeface="Century Gothic" panose="020B0502020202020204" pitchFamily="34" charset="0"/>
              </a:rPr>
            </a:br>
            <a:br>
              <a:rPr lang="en-US" sz="4000" b="1" dirty="0">
                <a:latin typeface="Century Gothic" panose="020B0502020202020204" pitchFamily="34" charset="0"/>
              </a:rPr>
            </a:br>
            <a:r>
              <a:rPr lang="en-US" sz="3600" b="1" i="0" u="none" strike="noStrike" baseline="30000" dirty="0">
                <a:latin typeface="Century Gothic" panose="020B0502020202020204" pitchFamily="34" charset="0"/>
              </a:rPr>
              <a:t>Develop community driven programs for empowered living</a:t>
            </a:r>
            <a:br>
              <a:rPr lang="en-US" sz="1800" b="1" i="0" u="none" strike="noStrike" baseline="30000" dirty="0">
                <a:solidFill>
                  <a:srgbClr val="FFFFFF"/>
                </a:solidFill>
                <a:latin typeface="Century Gothic" panose="020B0502020202020204" pitchFamily="34" charset="0"/>
              </a:rPr>
            </a:br>
            <a:b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3600" dirty="0"/>
          </a:p>
        </p:txBody>
      </p:sp>
      <p:graphicFrame>
        <p:nvGraphicFramePr>
          <p:cNvPr id="19" name="Content Placeholder 2">
            <a:extLst>
              <a:ext uri="{FF2B5EF4-FFF2-40B4-BE49-F238E27FC236}">
                <a16:creationId xmlns:a16="http://schemas.microsoft.com/office/drawing/2014/main" id="{82025EA6-3BC7-4519-970B-793E9E790F6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3800448"/>
              </p:ext>
            </p:extLst>
          </p:nvPr>
        </p:nvGraphicFramePr>
        <p:xfrm>
          <a:off x="5470670" y="685624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511956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B0D28AA-CE50-4CE7-8BCA-39A78EB002F4}"/>
              </a:ext>
            </a:extLst>
          </p:cNvPr>
          <p:cNvSpPr/>
          <p:nvPr/>
        </p:nvSpPr>
        <p:spPr>
          <a:xfrm>
            <a:off x="1409384" y="322759"/>
            <a:ext cx="9384307" cy="101973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0D2C44-115F-40CF-8554-5B0162B79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3520" y="169842"/>
            <a:ext cx="8865747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Maintenance Recommendations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DEA3B75-1A82-4566-BEFC-84D94C7C460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1513308"/>
              </p:ext>
            </p:extLst>
          </p:nvPr>
        </p:nvGraphicFramePr>
        <p:xfrm>
          <a:off x="1" y="1544626"/>
          <a:ext cx="12192000" cy="50398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143104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56355-E9E4-4EC9-A123-6617F6366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685800"/>
            <a:ext cx="10506456" cy="1157005"/>
          </a:xfrm>
        </p:spPr>
        <p:txBody>
          <a:bodyPr anchor="b">
            <a:normAutofit/>
          </a:bodyPr>
          <a:lstStyle/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Funding and Implementation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37FAFC7-E39B-43B8-A4B3-EFFDDFD25B7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2295252"/>
          <a:ext cx="10506456" cy="38769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552240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BBB4ACE-3A32-419A-8EF9-AB628421B004}"/>
              </a:ext>
            </a:extLst>
          </p:cNvPr>
          <p:cNvSpPr/>
          <p:nvPr/>
        </p:nvSpPr>
        <p:spPr>
          <a:xfrm>
            <a:off x="1379622" y="291793"/>
            <a:ext cx="9416716" cy="101973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C56355-E9E4-4EC9-A123-6617F6366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8877"/>
            <a:ext cx="10515600" cy="1325563"/>
          </a:xfrm>
          <a:prstGeom prst="ellipse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   Funding Sources</a:t>
            </a:r>
          </a:p>
        </p:txBody>
      </p:sp>
      <p:graphicFrame>
        <p:nvGraphicFramePr>
          <p:cNvPr id="38" name="Content Placeholder 2">
            <a:extLst>
              <a:ext uri="{FF2B5EF4-FFF2-40B4-BE49-F238E27FC236}">
                <a16:creationId xmlns:a16="http://schemas.microsoft.com/office/drawing/2014/main" id="{813358F1-47A1-40C4-94D8-4839C13600C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299797" y="1464442"/>
          <a:ext cx="3195961" cy="48021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ctangle 5" descr="Park scene">
            <a:extLst>
              <a:ext uri="{FF2B5EF4-FFF2-40B4-BE49-F238E27FC236}">
                <a16:creationId xmlns:a16="http://schemas.microsoft.com/office/drawing/2014/main" id="{64478EDE-D23C-4788-A068-2C3346746C53}"/>
              </a:ext>
            </a:extLst>
          </p:cNvPr>
          <p:cNvSpPr/>
          <p:nvPr/>
        </p:nvSpPr>
        <p:spPr>
          <a:xfrm>
            <a:off x="1599926" y="291793"/>
            <a:ext cx="971095" cy="971095"/>
          </a:xfrm>
          <a:prstGeom prst="rect">
            <a:avLst/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8C2113-A580-319D-99E4-A306ABEBD41A}"/>
              </a:ext>
            </a:extLst>
          </p:cNvPr>
          <p:cNvSpPr txBox="1"/>
          <p:nvPr/>
        </p:nvSpPr>
        <p:spPr>
          <a:xfrm>
            <a:off x="1379622" y="1507687"/>
            <a:ext cx="7618117" cy="501675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R="0" algn="l" rtl="0"/>
            <a:r>
              <a:rPr lang="en-US" sz="3200" i="0" u="none" strike="noStrike" baseline="30000" dirty="0">
                <a:solidFill>
                  <a:srgbClr val="000000"/>
                </a:solidFill>
                <a:latin typeface="Century Gothic" panose="020B0502020202020204" pitchFamily="34" charset="0"/>
              </a:rPr>
              <a:t>Developer Impact Fees</a:t>
            </a:r>
          </a:p>
          <a:p>
            <a:pPr marR="0" algn="l" rtl="0"/>
            <a:r>
              <a:rPr lang="en-US" sz="3200" i="0" u="none" strike="noStrike" baseline="30000" dirty="0">
                <a:solidFill>
                  <a:srgbClr val="000000"/>
                </a:solidFill>
                <a:latin typeface="Century Gothic" panose="020B0502020202020204" pitchFamily="34" charset="0"/>
              </a:rPr>
              <a:t>Developer Special Agreement</a:t>
            </a:r>
          </a:p>
          <a:p>
            <a:pPr marR="0" algn="l" rtl="0"/>
            <a:r>
              <a:rPr lang="en-US" sz="3200" i="0" u="none" strike="noStrike" baseline="30000" dirty="0">
                <a:solidFill>
                  <a:srgbClr val="000000"/>
                </a:solidFill>
                <a:latin typeface="Century Gothic" panose="020B0502020202020204" pitchFamily="34" charset="0"/>
              </a:rPr>
              <a:t>General Fund/CFD’s/LMD’s</a:t>
            </a:r>
          </a:p>
          <a:p>
            <a:pPr marR="0" algn="l" rtl="0"/>
            <a:r>
              <a:rPr lang="en-US" sz="3200" i="0" u="none" strike="noStrike" baseline="30000" dirty="0">
                <a:solidFill>
                  <a:srgbClr val="000000"/>
                </a:solidFill>
                <a:latin typeface="Century Gothic" panose="020B0502020202020204" pitchFamily="34" charset="0"/>
              </a:rPr>
              <a:t>Non-profit Organization</a:t>
            </a:r>
          </a:p>
          <a:p>
            <a:pPr marR="0" algn="l" rtl="0"/>
            <a:r>
              <a:rPr lang="en-US" sz="3200" i="0" u="none" strike="noStrike" baseline="30000" dirty="0">
                <a:solidFill>
                  <a:srgbClr val="000000"/>
                </a:solidFill>
                <a:latin typeface="Century Gothic" panose="020B0502020202020204" pitchFamily="34" charset="0"/>
              </a:rPr>
              <a:t>Public/Private Partnerships, Concessions</a:t>
            </a:r>
          </a:p>
          <a:p>
            <a:pPr marR="0" algn="l" rtl="0"/>
            <a:r>
              <a:rPr lang="en-US" sz="3200" i="0" u="none" strike="noStrike" baseline="30000" dirty="0">
                <a:solidFill>
                  <a:srgbClr val="000000"/>
                </a:solidFill>
                <a:latin typeface="Century Gothic" panose="020B0502020202020204" pitchFamily="34" charset="0"/>
              </a:rPr>
              <a:t>Grants-CDBG</a:t>
            </a:r>
          </a:p>
          <a:p>
            <a:pPr marR="0" algn="l" rtl="0"/>
            <a:r>
              <a:rPr lang="en-US" sz="3200" i="0" u="none" strike="noStrike" baseline="30000" dirty="0">
                <a:solidFill>
                  <a:srgbClr val="000000"/>
                </a:solidFill>
                <a:latin typeface="Century Gothic" panose="020B0502020202020204" pitchFamily="34" charset="0"/>
              </a:rPr>
              <a:t>Grants-Public Agencies &amp; Private Foundations	</a:t>
            </a:r>
          </a:p>
          <a:p>
            <a:pPr marR="0" algn="l" rtl="0"/>
            <a:r>
              <a:rPr lang="en-US" sz="3200" i="0" u="none" strike="noStrike" baseline="30000" dirty="0">
                <a:solidFill>
                  <a:srgbClr val="000000"/>
                </a:solidFill>
                <a:latin typeface="Century Gothic" panose="020B0502020202020204" pitchFamily="34" charset="0"/>
              </a:rPr>
              <a:t>Corporate Sponsorships</a:t>
            </a:r>
          </a:p>
          <a:p>
            <a:pPr marR="0" algn="l" rtl="0"/>
            <a:r>
              <a:rPr lang="en-US" sz="3200" i="0" u="none" strike="noStrike" baseline="30000" dirty="0">
                <a:solidFill>
                  <a:srgbClr val="000000"/>
                </a:solidFill>
                <a:latin typeface="Century Gothic" panose="020B0502020202020204" pitchFamily="34" charset="0"/>
              </a:rPr>
              <a:t>Certificates of Participation</a:t>
            </a:r>
          </a:p>
          <a:p>
            <a:pPr marR="0" algn="l" rtl="0"/>
            <a:r>
              <a:rPr lang="en-US" sz="3200" i="0" u="none" strike="noStrike" baseline="30000" dirty="0">
                <a:solidFill>
                  <a:srgbClr val="000000"/>
                </a:solidFill>
                <a:latin typeface="Century Gothic" panose="020B0502020202020204" pitchFamily="34" charset="0"/>
              </a:rPr>
              <a:t>Bonds</a:t>
            </a:r>
          </a:p>
          <a:p>
            <a:pPr marR="0" algn="l" rtl="0"/>
            <a:r>
              <a:rPr lang="en-US" sz="3200" i="0" u="none" strike="noStrike" baseline="30000" dirty="0">
                <a:solidFill>
                  <a:srgbClr val="000000"/>
                </a:solidFill>
                <a:latin typeface="Century Gothic" panose="020B0502020202020204" pitchFamily="34" charset="0"/>
              </a:rPr>
              <a:t>Sales Tax</a:t>
            </a:r>
          </a:p>
          <a:p>
            <a:pPr marR="0" algn="l" rtl="0"/>
            <a:r>
              <a:rPr lang="en-US" sz="3200" i="0" u="none" strike="noStrike" baseline="30000" dirty="0">
                <a:solidFill>
                  <a:srgbClr val="000000"/>
                </a:solidFill>
                <a:latin typeface="Century Gothic" panose="020B0502020202020204" pitchFamily="34" charset="0"/>
              </a:rPr>
              <a:t>Sale/Lease of Surplus Land</a:t>
            </a:r>
          </a:p>
          <a:p>
            <a:pPr marR="0" algn="l" rtl="0"/>
            <a:r>
              <a:rPr lang="en-US" sz="3200" i="0" u="none" strike="noStrike" baseline="30000" dirty="0">
                <a:solidFill>
                  <a:srgbClr val="000000"/>
                </a:solidFill>
                <a:latin typeface="Century Gothic" panose="020B0502020202020204" pitchFamily="34" charset="0"/>
              </a:rPr>
              <a:t>User Group Contributions</a:t>
            </a:r>
          </a:p>
          <a:p>
            <a:pPr marR="0" algn="l" rtl="0"/>
            <a:r>
              <a:rPr lang="en-US" sz="3200" i="0" u="none" strike="noStrike" baseline="30000" dirty="0">
                <a:solidFill>
                  <a:srgbClr val="000000"/>
                </a:solidFill>
                <a:latin typeface="Century Gothic" panose="020B0502020202020204" pitchFamily="34" charset="0"/>
              </a:rPr>
              <a:t>School District Joint-use Contributions</a:t>
            </a:r>
          </a:p>
          <a:p>
            <a:pPr marR="0" algn="l" rtl="0"/>
            <a:r>
              <a:rPr lang="en-US" sz="3200" i="0" u="none" strike="noStrike" baseline="30000" dirty="0">
                <a:solidFill>
                  <a:srgbClr val="000000"/>
                </a:solidFill>
                <a:latin typeface="Century Gothic" panose="020B0502020202020204" pitchFamily="34" charset="0"/>
              </a:rPr>
              <a:t>Other Dedicated Taxes</a:t>
            </a:r>
          </a:p>
        </p:txBody>
      </p:sp>
    </p:spTree>
    <p:extLst>
      <p:ext uri="{BB962C8B-B14F-4D97-AF65-F5344CB8AC3E}">
        <p14:creationId xmlns:p14="http://schemas.microsoft.com/office/powerpoint/2010/main" val="40487946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50105-ADEB-44F0-81C1-9E82F687D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439" y="628365"/>
            <a:ext cx="6710066" cy="1481328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800" b="1" dirty="0">
                <a:latin typeface="Century Gothic" panose="020B0502020202020204" pitchFamily="34" charset="0"/>
              </a:rPr>
              <a:t>Current and Projected Capital Project Costs</a:t>
            </a:r>
            <a:endParaRPr lang="en-US" sz="4800" b="1" kern="12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29FFECC-8BC8-F80F-AF3B-2ADDE5AD42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100" y="2721232"/>
            <a:ext cx="6103564" cy="2176270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en-US" sz="2400" dirty="0">
                <a:latin typeface="Century Gothic" panose="020B0502020202020204" pitchFamily="34" charset="0"/>
              </a:rPr>
              <a:t>$4.3 million in current planned park and facility improvements</a:t>
            </a:r>
            <a:br>
              <a:rPr lang="en-US" sz="2400" dirty="0">
                <a:latin typeface="Century Gothic" panose="020B0502020202020204" pitchFamily="34" charset="0"/>
              </a:rPr>
            </a:br>
            <a:endParaRPr lang="en-US" sz="24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Century Gothic" panose="020B0502020202020204" pitchFamily="34" charset="0"/>
              </a:rPr>
              <a:t>$17.4 million in projected unplanned Parks Master Plan park and facility recommendations</a:t>
            </a:r>
          </a:p>
          <a:p>
            <a:endParaRPr lang="en-US" sz="2000" dirty="0">
              <a:latin typeface="Century Gothic" panose="020B0502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F873A9-888D-4FC7-509D-400CC4640073}"/>
              </a:ext>
            </a:extLst>
          </p:cNvPr>
          <p:cNvSpPr/>
          <p:nvPr/>
        </p:nvSpPr>
        <p:spPr>
          <a:xfrm>
            <a:off x="612370" y="2768162"/>
            <a:ext cx="410730" cy="246575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AF8F5E-8BB1-8B9E-559C-291049883B65}"/>
              </a:ext>
            </a:extLst>
          </p:cNvPr>
          <p:cNvSpPr/>
          <p:nvPr/>
        </p:nvSpPr>
        <p:spPr>
          <a:xfrm>
            <a:off x="612370" y="3686079"/>
            <a:ext cx="410730" cy="246575"/>
          </a:xfrm>
          <a:prstGeom prst="rect">
            <a:avLst/>
          </a:prstGeom>
          <a:solidFill>
            <a:srgbClr val="64CC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9B6BD50-4612-2924-EF8F-7B4F71AE3296}"/>
              </a:ext>
            </a:extLst>
          </p:cNvPr>
          <p:cNvGrpSpPr/>
          <p:nvPr/>
        </p:nvGrpSpPr>
        <p:grpSpPr>
          <a:xfrm>
            <a:off x="5727210" y="452966"/>
            <a:ext cx="8128000" cy="5418667"/>
            <a:chOff x="5727210" y="452966"/>
            <a:chExt cx="8128000" cy="5418667"/>
          </a:xfrm>
        </p:grpSpPr>
        <p:graphicFrame>
          <p:nvGraphicFramePr>
            <p:cNvPr id="13" name="Chart 12">
              <a:extLst>
                <a:ext uri="{FF2B5EF4-FFF2-40B4-BE49-F238E27FC236}">
                  <a16:creationId xmlns:a16="http://schemas.microsoft.com/office/drawing/2014/main" id="{07947DDC-D9A7-255A-A37F-496862A0B2A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440104419"/>
                </p:ext>
              </p:extLst>
            </p:nvPr>
          </p:nvGraphicFramePr>
          <p:xfrm>
            <a:off x="5727210" y="452966"/>
            <a:ext cx="8128000" cy="541866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181CBA4-53DE-60AF-44B1-177BB3959DCC}"/>
                </a:ext>
              </a:extLst>
            </p:cNvPr>
            <p:cNvSpPr/>
            <p:nvPr/>
          </p:nvSpPr>
          <p:spPr>
            <a:xfrm>
              <a:off x="11434713" y="5354425"/>
              <a:ext cx="452487" cy="5172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517626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6ABD8B-190E-498C-B988-7CE31C101E2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0" b="8820"/>
          <a:stretch/>
        </p:blipFill>
        <p:spPr>
          <a:xfrm>
            <a:off x="184181" y="179108"/>
            <a:ext cx="11823637" cy="64997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B90F0F-8061-4156-A6A0-6140CD65FB18}"/>
              </a:ext>
            </a:extLst>
          </p:cNvPr>
          <p:cNvSpPr txBox="1"/>
          <p:nvPr/>
        </p:nvSpPr>
        <p:spPr>
          <a:xfrm>
            <a:off x="838200" y="-1403253"/>
            <a:ext cx="10165218" cy="28065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0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Parks</a:t>
            </a:r>
            <a:r>
              <a:rPr lang="en-US" sz="4000" b="1" dirty="0"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kumimoji="0" lang="en-US" sz="40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Master Plan</a:t>
            </a: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1EE28AD1-C7AD-4FCD-BB2C-A1B2D622DA45}"/>
              </a:ext>
            </a:extLst>
          </p:cNvPr>
          <p:cNvSpPr txBox="1">
            <a:spLocks/>
          </p:cNvSpPr>
          <p:nvPr/>
        </p:nvSpPr>
        <p:spPr>
          <a:xfrm>
            <a:off x="838200" y="3526300"/>
            <a:ext cx="10165218" cy="25884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-228600" algn="ctr" fontAlgn="auto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algn="ctr" fontAlgn="auto"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5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Questions?</a:t>
            </a:r>
            <a:endParaRPr kumimoji="0" lang="en-US" sz="2500" b="0" i="0" u="none" strike="noStrike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-228600" algn="ctr" fontAlgn="auto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283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7C81225-EAF5-AD5D-942F-F39AB2EC72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4097" y="2553110"/>
            <a:ext cx="11603805" cy="352237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726966-B2C1-4ECC-B1FF-44BABE082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100" b="1" kern="1200" dirty="0">
                <a:latin typeface="Century Gothic" panose="020B0502020202020204" pitchFamily="34" charset="0"/>
              </a:rPr>
              <a:t>Timeline:</a:t>
            </a:r>
            <a:endParaRPr lang="en-US" sz="31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8D299FB-18C6-4886-8BDB-FD868B335C6A}"/>
              </a:ext>
            </a:extLst>
          </p:cNvPr>
          <p:cNvSpPr txBox="1">
            <a:spLocks/>
          </p:cNvSpPr>
          <p:nvPr/>
        </p:nvSpPr>
        <p:spPr>
          <a:xfrm>
            <a:off x="4457700" y="782518"/>
            <a:ext cx="7078518" cy="1565619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11 Month Timeline</a:t>
            </a:r>
          </a:p>
          <a:p>
            <a:pPr marL="0" indent="0">
              <a:buNone/>
            </a:pPr>
            <a:r>
              <a:rPr lang="en-US" sz="2000" dirty="0"/>
              <a:t>     </a:t>
            </a:r>
            <a:r>
              <a:rPr lang="en-US" sz="1800" dirty="0"/>
              <a:t>April 2023 – February 2024</a:t>
            </a:r>
          </a:p>
          <a:p>
            <a:r>
              <a:rPr lang="en-US" sz="2000" dirty="0"/>
              <a:t>Parks, Facilities, and Program Inventory &amp; Assessment</a:t>
            </a:r>
          </a:p>
          <a:p>
            <a:r>
              <a:rPr lang="en-US" sz="2000" dirty="0"/>
              <a:t>Extensive Community Outreach</a:t>
            </a:r>
          </a:p>
          <a:p>
            <a:pPr>
              <a:tabLst>
                <a:tab pos="0" algn="l"/>
              </a:tabLst>
            </a:pPr>
            <a:r>
              <a:rPr lang="en-US" sz="2000" dirty="0"/>
              <a:t>Reporting</a:t>
            </a:r>
          </a:p>
          <a:p>
            <a:r>
              <a:rPr lang="en-US" sz="2000" dirty="0"/>
              <a:t>Final Presentations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AC63DDA-B774-C070-2E45-6E7216B3DF4E}"/>
              </a:ext>
            </a:extLst>
          </p:cNvPr>
          <p:cNvGrpSpPr/>
          <p:nvPr/>
        </p:nvGrpSpPr>
        <p:grpSpPr>
          <a:xfrm>
            <a:off x="10621817" y="4965966"/>
            <a:ext cx="886120" cy="886120"/>
            <a:chOff x="3372146" y="4262992"/>
            <a:chExt cx="886120" cy="886120"/>
          </a:xfrm>
        </p:grpSpPr>
        <p:sp>
          <p:nvSpPr>
            <p:cNvPr id="3" name="Star: 5 Points 2">
              <a:extLst>
                <a:ext uri="{FF2B5EF4-FFF2-40B4-BE49-F238E27FC236}">
                  <a16:creationId xmlns:a16="http://schemas.microsoft.com/office/drawing/2014/main" id="{90613171-1836-8687-5E1D-46506FC398C8}"/>
                </a:ext>
              </a:extLst>
            </p:cNvPr>
            <p:cNvSpPr/>
            <p:nvPr/>
          </p:nvSpPr>
          <p:spPr>
            <a:xfrm>
              <a:off x="3372146" y="4262992"/>
              <a:ext cx="886120" cy="886120"/>
            </a:xfrm>
            <a:prstGeom prst="star5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10281CF-2809-E396-A63C-9885071FDBE5}"/>
                </a:ext>
              </a:extLst>
            </p:cNvPr>
            <p:cNvSpPr txBox="1"/>
            <p:nvPr/>
          </p:nvSpPr>
          <p:spPr>
            <a:xfrm>
              <a:off x="3471982" y="4536775"/>
              <a:ext cx="6867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TODAY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57729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C0557-32E5-4C34-A3E6-B30A234D4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098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b="1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Review Existing Documents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E575CB-5C6D-7FD9-160B-63D0DDB8CC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12"/>
          <a:stretch/>
        </p:blipFill>
        <p:spPr>
          <a:xfrm>
            <a:off x="838200" y="1546981"/>
            <a:ext cx="3374781" cy="42540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E52A76-A7D3-9965-ECF2-6B7462E0A1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716"/>
          <a:stretch/>
        </p:blipFill>
        <p:spPr>
          <a:xfrm>
            <a:off x="4368670" y="1505885"/>
            <a:ext cx="3454659" cy="42896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E0A1C6-3D9D-4882-8D51-F77E413527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9018" y="1544251"/>
            <a:ext cx="3374781" cy="425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281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94CE9D-48AF-4BFF-99A9-2543A2DC45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3" r="16603"/>
          <a:stretch/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40CF0E-290F-4606-9010-8A0075FD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" b="8700"/>
          <a:stretch/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50C172-B84C-4F14-A5A6-D4496F6079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7" b="8057"/>
          <a:stretch/>
        </p:blipFill>
        <p:spPr>
          <a:xfrm>
            <a:off x="5168353" y="3456432"/>
            <a:ext cx="7023646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4965B8-28C4-4172-9BC9-10547B835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82071"/>
            <a:ext cx="3932237" cy="1600200"/>
          </a:xfrm>
        </p:spPr>
        <p:txBody>
          <a:bodyPr>
            <a:noAutofit/>
          </a:bodyPr>
          <a:lstStyle/>
          <a:p>
            <a:r>
              <a:rPr lang="en-US" sz="5200" b="1" dirty="0">
                <a:latin typeface="Century Gothic" panose="020B0502020202020204" pitchFamily="34" charset="0"/>
              </a:rPr>
              <a:t>Inventory of Parks &amp; Facilities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3A9882-641A-4909-ACC3-9820025ED1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46925"/>
            <a:ext cx="4989512" cy="3811588"/>
          </a:xfrm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r>
              <a:rPr lang="en-US" sz="2000" b="1" i="0" u="none" strike="noStrike" baseline="0" dirty="0">
                <a:latin typeface="Century Gothic" panose="020B0502020202020204" pitchFamily="34" charset="0"/>
              </a:rPr>
              <a:t>14 City Parks</a:t>
            </a:r>
            <a:r>
              <a:rPr lang="en-US" sz="2000" b="1" dirty="0">
                <a:latin typeface="Century Gothic" panose="020B0502020202020204" pitchFamily="34" charset="0"/>
              </a:rPr>
              <a:t> </a:t>
            </a:r>
            <a:r>
              <a:rPr lang="en-US" sz="2000" dirty="0">
                <a:latin typeface="Century Gothic" panose="020B0502020202020204" pitchFamily="34" charset="0"/>
              </a:rPr>
              <a:t>(including Tennis Courts)</a:t>
            </a:r>
            <a:endParaRPr lang="en-US" sz="2000" b="1" i="0" u="none" strike="noStrike" baseline="0" dirty="0">
              <a:latin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en-US" sz="2000" b="1" i="0" u="none" strike="noStrike" baseline="0" dirty="0">
                <a:latin typeface="Century Gothic" panose="020B0502020202020204" pitchFamily="34" charset="0"/>
              </a:rPr>
              <a:t>1 </a:t>
            </a:r>
            <a:r>
              <a:rPr lang="en-US" sz="2000" b="1" dirty="0">
                <a:latin typeface="Century Gothic" panose="020B0502020202020204" pitchFamily="34" charset="0"/>
              </a:rPr>
              <a:t>Aquatics Facility/Pinole Swim Center</a:t>
            </a:r>
          </a:p>
          <a:p>
            <a:pPr algn="l">
              <a:lnSpc>
                <a:spcPct val="150000"/>
              </a:lnSpc>
            </a:pPr>
            <a:r>
              <a:rPr lang="en-US" sz="2000" b="1" dirty="0">
                <a:latin typeface="Century Gothic" panose="020B0502020202020204" pitchFamily="34" charset="0"/>
              </a:rPr>
              <a:t>4</a:t>
            </a:r>
            <a:r>
              <a:rPr lang="en-US" sz="2000" b="1" i="0" u="none" strike="noStrike" baseline="0" dirty="0">
                <a:latin typeface="Century Gothic" panose="020B0502020202020204" pitchFamily="34" charset="0"/>
              </a:rPr>
              <a:t> Community/Recreation Centers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i="0" u="none" strike="noStrike" baseline="0" dirty="0">
                <a:latin typeface="Century Gothic" panose="020B0502020202020204" pitchFamily="34" charset="0"/>
              </a:rPr>
              <a:t>Community Playhouse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i="0" u="none" strike="noStrike" baseline="0" dirty="0">
                <a:latin typeface="Century Gothic" panose="020B0502020202020204" pitchFamily="34" charset="0"/>
              </a:rPr>
              <a:t>Pinole Senior Center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i="0" u="none" strike="noStrike" baseline="0" dirty="0">
                <a:latin typeface="Century Gothic" panose="020B0502020202020204" pitchFamily="34" charset="0"/>
              </a:rPr>
              <a:t>Pinole Tiny Tot Center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Pinole Youth Center</a:t>
            </a:r>
          </a:p>
        </p:txBody>
      </p:sp>
    </p:spTree>
    <p:extLst>
      <p:ext uri="{BB962C8B-B14F-4D97-AF65-F5344CB8AC3E}">
        <p14:creationId xmlns:p14="http://schemas.microsoft.com/office/powerpoint/2010/main" val="19090608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9641792-9CAE-F322-C46B-C1CBF3ED78AF}"/>
              </a:ext>
            </a:extLst>
          </p:cNvPr>
          <p:cNvGrpSpPr/>
          <p:nvPr/>
        </p:nvGrpSpPr>
        <p:grpSpPr>
          <a:xfrm>
            <a:off x="33937" y="543456"/>
            <a:ext cx="8833838" cy="5904969"/>
            <a:chOff x="33937" y="543456"/>
            <a:chExt cx="8833838" cy="590496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FC83C92-40A4-D483-20EB-AD2101D349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64" t="26178" r="3997" b="36329"/>
            <a:stretch/>
          </p:blipFill>
          <p:spPr>
            <a:xfrm>
              <a:off x="52791" y="543456"/>
              <a:ext cx="8814984" cy="5790669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1E1A930-3AFA-4669-76F3-46B3A9F1600F}"/>
                </a:ext>
              </a:extLst>
            </p:cNvPr>
            <p:cNvSpPr/>
            <p:nvPr/>
          </p:nvSpPr>
          <p:spPr>
            <a:xfrm>
              <a:off x="33937" y="5505450"/>
              <a:ext cx="1128309" cy="9429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v</a:t>
              </a:r>
            </a:p>
          </p:txBody>
        </p:sp>
      </p:grpSp>
      <p:pic>
        <p:nvPicPr>
          <p:cNvPr id="7" name="Picture 6" descr="A map of a city&#10;&#10;Description automatically generated">
            <a:extLst>
              <a:ext uri="{FF2B5EF4-FFF2-40B4-BE49-F238E27FC236}">
                <a16:creationId xmlns:a16="http://schemas.microsoft.com/office/drawing/2014/main" id="{E524A7C8-95C3-5B68-A4DD-CE9C5850DC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" t="59028" r="76616" b="9584"/>
          <a:stretch/>
        </p:blipFill>
        <p:spPr>
          <a:xfrm>
            <a:off x="8886629" y="211119"/>
            <a:ext cx="2733774" cy="643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5095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382E0DD2-11DF-4411-A6ED-1182F51769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4965B8-28C4-4172-9BC9-10547B835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7254" y="557188"/>
            <a:ext cx="3800564" cy="1671569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5200" b="1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Inventory of Programs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56171F4-D8F4-BEB4-0CFF-92CDE7AB2D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67" r="14478"/>
          <a:stretch/>
        </p:blipFill>
        <p:spPr>
          <a:xfrm>
            <a:off x="0" y="-987"/>
            <a:ext cx="2379784" cy="22185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1F9002-7DC4-10C6-E1FD-F5C4F7609A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5" r="15555" b="-3"/>
          <a:stretch/>
        </p:blipFill>
        <p:spPr>
          <a:xfrm>
            <a:off x="2579411" y="-2446"/>
            <a:ext cx="2376092" cy="22287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40E82C-3D55-54F9-E904-53BB559CB7B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3" r="19703" b="5"/>
          <a:stretch/>
        </p:blipFill>
        <p:spPr>
          <a:xfrm>
            <a:off x="5149852" y="-10223"/>
            <a:ext cx="2376092" cy="22287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F75E87-1035-212D-1D94-90935788CF9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0" r="5" b="6728"/>
          <a:stretch/>
        </p:blipFill>
        <p:spPr>
          <a:xfrm>
            <a:off x="3714" y="2400151"/>
            <a:ext cx="3330225" cy="20573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F49992-D31D-A1C7-88D3-F746EF8A96A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10597"/>
          <a:stretch/>
        </p:blipFill>
        <p:spPr>
          <a:xfrm>
            <a:off x="-1" y="4628909"/>
            <a:ext cx="3324552" cy="22290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FC30BF-E2AE-8420-3854-37F5D1DD6BD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0" r="16383" b="3"/>
          <a:stretch/>
        </p:blipFill>
        <p:spPr>
          <a:xfrm>
            <a:off x="3534403" y="2400151"/>
            <a:ext cx="3996536" cy="44578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3A9882-641A-4909-ACC3-9820025ED1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17254" y="2740665"/>
            <a:ext cx="3800565" cy="3776488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Century Gothic" panose="020B0502020202020204" pitchFamily="34" charset="0"/>
              </a:rPr>
              <a:t>Aquatics</a:t>
            </a:r>
          </a:p>
          <a:p>
            <a:pPr marL="285750" indent="-2286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Century Gothic" panose="020B0502020202020204" pitchFamily="34" charset="0"/>
              </a:rPr>
              <a:t>Facility Management/Rentals</a:t>
            </a:r>
          </a:p>
          <a:p>
            <a:pPr marL="285750" indent="-2286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Century Gothic" panose="020B0502020202020204" pitchFamily="34" charset="0"/>
              </a:rPr>
              <a:t>Performing Arts</a:t>
            </a:r>
          </a:p>
          <a:p>
            <a:pPr marL="285750" indent="-2286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Century Gothic" panose="020B0502020202020204" pitchFamily="34" charset="0"/>
              </a:rPr>
              <a:t>Senior Programs</a:t>
            </a:r>
          </a:p>
          <a:p>
            <a:pPr marL="285750" indent="-2286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Century Gothic" panose="020B0502020202020204" pitchFamily="34" charset="0"/>
              </a:rPr>
              <a:t>Special Events</a:t>
            </a:r>
          </a:p>
          <a:p>
            <a:pPr marL="285750" indent="-2286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Century Gothic" panose="020B0502020202020204" pitchFamily="34" charset="0"/>
              </a:rPr>
              <a:t>Tiny Tots/Youth/Teen Programs</a:t>
            </a:r>
          </a:p>
          <a:p>
            <a:pPr indent="-228600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000" b="1" dirty="0">
              <a:latin typeface="Century Gothic" panose="020B0502020202020204" pitchFamily="34" charset="0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b="1" dirty="0">
              <a:latin typeface="Century Gothic" panose="020B0502020202020204" pitchFamily="34" charset="0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2684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50105-ADEB-44F0-81C1-9E82F687D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439" y="628365"/>
            <a:ext cx="5032586" cy="1481328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5200" b="1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Demographics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C1544B-FEF6-4FA4-830D-44CCACEA88DE}"/>
              </a:ext>
            </a:extLst>
          </p:cNvPr>
          <p:cNvSpPr txBox="1"/>
          <p:nvPr/>
        </p:nvSpPr>
        <p:spPr>
          <a:xfrm>
            <a:off x="643278" y="2308232"/>
            <a:ext cx="4535211" cy="35478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b="1" dirty="0">
              <a:latin typeface="Century Gothic" panose="020B0502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b="1" dirty="0">
                <a:latin typeface="Century Gothic" panose="020B0502020202020204" pitchFamily="34" charset="0"/>
              </a:rPr>
              <a:t>2020 TOTAL POPULATION:</a:t>
            </a:r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b="1" dirty="0">
              <a:latin typeface="Century Gothic" panose="020B0502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b="1" dirty="0">
                <a:latin typeface="Century Gothic" panose="020B0502020202020204" pitchFamily="34" charset="0"/>
              </a:rPr>
              <a:t>19,505</a:t>
            </a:r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b="1" dirty="0">
              <a:latin typeface="Century Gothic" panose="020B0502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526A08-0E8B-2522-39C0-9632B95F5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2214" y="349776"/>
            <a:ext cx="5006508" cy="615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5834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2610</TotalTime>
  <Words>1302</Words>
  <Application>Microsoft Office PowerPoint</Application>
  <PresentationFormat>Widescreen</PresentationFormat>
  <Paragraphs>325</Paragraphs>
  <Slides>35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Aerial</vt:lpstr>
      <vt:lpstr>Arial</vt:lpstr>
      <vt:lpstr>Calibri</vt:lpstr>
      <vt:lpstr>Calibri Light</vt:lpstr>
      <vt:lpstr>Century Gothic</vt:lpstr>
      <vt:lpstr>CenturyGothic-Bold</vt:lpstr>
      <vt:lpstr>Office Theme</vt:lpstr>
      <vt:lpstr>PowerPoint Presentation</vt:lpstr>
      <vt:lpstr>PURPOSE:  Parks Master Plan</vt:lpstr>
      <vt:lpstr>PROCESS:  Parks Master Plan</vt:lpstr>
      <vt:lpstr>Timeline:</vt:lpstr>
      <vt:lpstr>Review Existing Documents</vt:lpstr>
      <vt:lpstr>Inventory of Parks &amp; Facilities</vt:lpstr>
      <vt:lpstr>PowerPoint Presentation</vt:lpstr>
      <vt:lpstr>Inventory of Programs</vt:lpstr>
      <vt:lpstr>Demographics</vt:lpstr>
      <vt:lpstr>Community Outreach &amp; Engagement    </vt:lpstr>
      <vt:lpstr>Participation Distribution</vt:lpstr>
      <vt:lpstr>Stakeholder  Interviews</vt:lpstr>
      <vt:lpstr>PowerPoint Presentation</vt:lpstr>
      <vt:lpstr>Workshop #1 Summary</vt:lpstr>
      <vt:lpstr>Workshop #1 Summary</vt:lpstr>
      <vt:lpstr>Workshop #1 Summary</vt:lpstr>
      <vt:lpstr>Workshop #2 Summary</vt:lpstr>
      <vt:lpstr>Next…Take the Survey!</vt:lpstr>
      <vt:lpstr>Community Facility Needs - Prioritization</vt:lpstr>
      <vt:lpstr>Community Facility Needs - Prioritization</vt:lpstr>
      <vt:lpstr>Community Program Needs - Prioritization</vt:lpstr>
      <vt:lpstr>Community Program Needs - Prioritization</vt:lpstr>
      <vt:lpstr>Acreage and  Service Area Gap  Analysis</vt:lpstr>
      <vt:lpstr>GIS Mapping Analysis</vt:lpstr>
      <vt:lpstr>Key Strategies &amp; Recommendations</vt:lpstr>
      <vt:lpstr>Four Key Strategies</vt:lpstr>
      <vt:lpstr>Key Strategy #1:   Enhance community health and fitness through diverse and engaging sport opportunities </vt:lpstr>
      <vt:lpstr>Key Strategy #2:   Foster a sense of community pride and well-being by providing opportunities for connections between the natural environment and the community </vt:lpstr>
      <vt:lpstr>Key Strategy #3:   Create a vibrant recreation system through park amenity modernization </vt:lpstr>
      <vt:lpstr>  Key Strategy #4:   Develop community driven programs for empowered living   </vt:lpstr>
      <vt:lpstr>Maintenance Recommendations</vt:lpstr>
      <vt:lpstr>Funding and Implementation</vt:lpstr>
      <vt:lpstr>    Funding Sources</vt:lpstr>
      <vt:lpstr>Current and Projected Capital Project Costs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Parks and facilities Master Plan</dc:title>
  <dc:creator>Zachary Mueting</dc:creator>
  <cp:lastModifiedBy>Maria G. Picazo</cp:lastModifiedBy>
  <cp:revision>56</cp:revision>
  <cp:lastPrinted>2023-11-14T22:04:18Z</cp:lastPrinted>
  <dcterms:created xsi:type="dcterms:W3CDTF">2021-10-27T21:27:21Z</dcterms:created>
  <dcterms:modified xsi:type="dcterms:W3CDTF">2024-02-15T20:22:58Z</dcterms:modified>
</cp:coreProperties>
</file>